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1" r:id="rId4"/>
    <p:sldMasterId id="2147483692" r:id="rId5"/>
    <p:sldMasterId id="214748369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Proxima Nova"/>
      <p:regular r:id="rId58"/>
      <p:bold r:id="rId59"/>
      <p:italic r:id="rId60"/>
      <p:boldItalic r:id="rId61"/>
    </p:embeddedFont>
    <p:embeddedFont>
      <p:font typeface="Helvetica Neue"/>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regular.fntdata"/><Relationship Id="rId61" Type="http://schemas.openxmlformats.org/officeDocument/2006/relationships/font" Target="fonts/ProximaNova-boldItalic.fntdata"/><Relationship Id="rId20" Type="http://schemas.openxmlformats.org/officeDocument/2006/relationships/slide" Target="slides/slide13.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5.xml"/><Relationship Id="rId21" Type="http://schemas.openxmlformats.org/officeDocument/2006/relationships/slide" Target="slides/slide14.xml"/><Relationship Id="rId65" Type="http://schemas.openxmlformats.org/officeDocument/2006/relationships/font" Target="fonts/HelveticaNeue-boldItalic.fntdata"/><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ProximaNova-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bold.fntdata"/><Relationship Id="rId14" Type="http://schemas.openxmlformats.org/officeDocument/2006/relationships/slide" Target="slides/slide7.xml"/><Relationship Id="rId58" Type="http://schemas.openxmlformats.org/officeDocument/2006/relationships/font" Target="fonts/ProximaNov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73d35807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573d358073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573d358073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73d358073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73d358073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have been successful at using our infrastructure at scale for a while</a:t>
            </a:r>
            <a:endParaRPr/>
          </a:p>
          <a:p>
            <a:pPr indent="0" lvl="0" marL="0" rtl="0" algn="l">
              <a:spcBef>
                <a:spcPts val="0"/>
              </a:spcBef>
              <a:spcAft>
                <a:spcPts val="0"/>
              </a:spcAft>
              <a:buNone/>
            </a:pPr>
            <a:r>
              <a:rPr lang="en"/>
              <a:t>All of this works</a:t>
            </a:r>
            <a:endParaRPr/>
          </a:p>
          <a:p>
            <a:pPr indent="0" lvl="0" marL="0" rtl="0" algn="l">
              <a:spcBef>
                <a:spcPts val="0"/>
              </a:spcBef>
              <a:spcAft>
                <a:spcPts val="0"/>
              </a:spcAft>
              <a:buNone/>
            </a:pPr>
            <a:r>
              <a:rPr lang="en"/>
              <a:t>We move quickly (over a thousand deploys a day)</a:t>
            </a:r>
            <a:endParaRPr/>
          </a:p>
          <a:p>
            <a:pPr indent="0" lvl="0" marL="0" rtl="0" algn="l">
              <a:spcBef>
                <a:spcPts val="0"/>
              </a:spcBef>
              <a:spcAft>
                <a:spcPts val="0"/>
              </a:spcAft>
              <a:buNone/>
            </a:pPr>
            <a:r>
              <a:rPr lang="en"/>
              <a:t>We keep the music streaming and our business is growing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the heck do we want to change anything???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73d35807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73d35807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answer is simple: Communities have power, and by joining a community that is organically growing on its own, we can benefit from the speed and volume of innovations coming out of open source projects.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graph represents many things:</a:t>
            </a:r>
            <a:endParaRPr/>
          </a:p>
          <a:p>
            <a:pPr indent="-298450" lvl="0" marL="457200" rtl="0" algn="l">
              <a:spcBef>
                <a:spcPts val="0"/>
              </a:spcBef>
              <a:spcAft>
                <a:spcPts val="0"/>
              </a:spcAft>
              <a:buSzPts val="1100"/>
              <a:buChar char="-"/>
            </a:pPr>
            <a:r>
              <a:rPr lang="en"/>
              <a:t>Not just the attendees at conferences like this</a:t>
            </a:r>
            <a:endParaRPr/>
          </a:p>
          <a:p>
            <a:pPr indent="-298450" lvl="0" marL="457200" rtl="0" algn="l">
              <a:spcBef>
                <a:spcPts val="0"/>
              </a:spcBef>
              <a:spcAft>
                <a:spcPts val="0"/>
              </a:spcAft>
              <a:buSzPts val="1100"/>
              <a:buChar char="-"/>
            </a:pPr>
            <a:r>
              <a:rPr lang="en"/>
              <a:t>But the growth of communities like CNCF over the past four years</a:t>
            </a:r>
            <a:endParaRPr/>
          </a:p>
          <a:p>
            <a:pPr indent="-298450" lvl="0" marL="457200" rtl="0" algn="l">
              <a:spcBef>
                <a:spcPts val="0"/>
              </a:spcBef>
              <a:spcAft>
                <a:spcPts val="0"/>
              </a:spcAft>
              <a:buSzPts val="1100"/>
              <a:buChar char="-"/>
            </a:pPr>
            <a:r>
              <a:rPr lang="en"/>
              <a:t>More importantly, the growth in contributors of open source infrastructure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17adcd5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17adcd5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Spotify, we strive to stay at the forefront for our infrastructure and developer experience because despite the fact that we are a well established brand, we still have to stay ahead of the competition and infrastructure is foundational to building better technology and </a:t>
            </a:r>
            <a:r>
              <a:rPr lang="en"/>
              <a:t>products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no way we could hire a team big enough to outpace the entire community</a:t>
            </a:r>
            <a:endParaRPr/>
          </a:p>
          <a:p>
            <a:pPr indent="0" lvl="0" marL="0" rtl="0" algn="l">
              <a:spcBef>
                <a:spcPts val="0"/>
              </a:spcBef>
              <a:spcAft>
                <a:spcPts val="0"/>
              </a:spcAft>
              <a:buNone/>
            </a:pPr>
            <a:r>
              <a:rPr lang="en"/>
              <a:t>It would not even be the right thing to do</a:t>
            </a:r>
            <a:endParaRPr/>
          </a:p>
          <a:p>
            <a:pPr indent="-298450" lvl="0" marL="457200" rtl="0" algn="l">
              <a:spcBef>
                <a:spcPts val="0"/>
              </a:spcBef>
              <a:spcAft>
                <a:spcPts val="0"/>
              </a:spcAft>
              <a:buSzPts val="1100"/>
              <a:buChar char="●"/>
            </a:pPr>
            <a:r>
              <a:rPr lang="en"/>
              <a:t>It would not be inclusive. </a:t>
            </a:r>
            <a:endParaRPr/>
          </a:p>
          <a:p>
            <a:pPr indent="-298450" lvl="0" marL="457200" rtl="0" algn="l">
              <a:spcBef>
                <a:spcPts val="0"/>
              </a:spcBef>
              <a:spcAft>
                <a:spcPts val="0"/>
              </a:spcAft>
              <a:buSzPts val="1100"/>
              <a:buChar char="●"/>
            </a:pPr>
            <a:r>
              <a:rPr lang="en"/>
              <a:t>It would not be a wise use of our resources</a:t>
            </a:r>
            <a:endParaRPr/>
          </a:p>
          <a:p>
            <a:pPr indent="-298450" lvl="0" marL="457200" rtl="0" algn="l">
              <a:spcBef>
                <a:spcPts val="0"/>
              </a:spcBef>
              <a:spcAft>
                <a:spcPts val="0"/>
              </a:spcAft>
              <a:buSzPts val="1100"/>
              <a:buChar char="●"/>
            </a:pPr>
            <a:r>
              <a:rPr lang="en"/>
              <a:t>It would create a larger learning curve for everyone who joins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By joining the community, we tap innovation, use our resources better, </a:t>
            </a:r>
            <a:endParaRPr/>
          </a:p>
          <a:p>
            <a:pPr indent="0" lvl="0" marL="0" rtl="0" algn="l">
              <a:spcBef>
                <a:spcPts val="0"/>
              </a:spcBef>
              <a:spcAft>
                <a:spcPts val="0"/>
              </a:spcAft>
              <a:buNone/>
            </a:pPr>
            <a:r>
              <a:rPr lang="en"/>
              <a:t>and make it easier for others to join and work with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would be easy to keep adding features to Hermes or Helios. </a:t>
            </a:r>
            <a:endParaRPr/>
          </a:p>
          <a:p>
            <a:pPr indent="0" lvl="0" marL="0" rtl="0" algn="l">
              <a:spcBef>
                <a:spcPts val="0"/>
              </a:spcBef>
              <a:spcAft>
                <a:spcPts val="0"/>
              </a:spcAft>
              <a:buNone/>
            </a:pPr>
            <a:r>
              <a:rPr lang="en"/>
              <a:t>But we are an the “Opportunity Zone” </a:t>
            </a:r>
            <a:endParaRPr/>
          </a:p>
          <a:p>
            <a:pPr indent="0" lvl="0" marL="0" rtl="0" algn="l">
              <a:spcBef>
                <a:spcPts val="0"/>
              </a:spcBef>
              <a:spcAft>
                <a:spcPts val="0"/>
              </a:spcAft>
              <a:buNone/>
            </a:pPr>
            <a:r>
              <a:rPr lang="en"/>
              <a:t>We know that shifting to more open technology is the right thing to do: </a:t>
            </a:r>
            <a:endParaRPr/>
          </a:p>
          <a:p>
            <a:pPr indent="457200" lvl="0" marL="0" rtl="0" algn="l">
              <a:spcBef>
                <a:spcPts val="0"/>
              </a:spcBef>
              <a:spcAft>
                <a:spcPts val="0"/>
              </a:spcAft>
              <a:buNone/>
            </a:pPr>
            <a:r>
              <a:rPr lang="en"/>
              <a:t>for our developers, our company, and our customers</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The trick is doing this--without sacrificing speed, scale, risk,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73d358073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73d358073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a nutshell, here is our vision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infrastructure teams aspire to do this by starting from world-class infrastructure </a:t>
            </a:r>
            <a:endParaRPr/>
          </a:p>
          <a:p>
            <a:pPr indent="0" lvl="0" marL="0" rtl="0" algn="l">
              <a:spcBef>
                <a:spcPts val="0"/>
              </a:spcBef>
              <a:spcAft>
                <a:spcPts val="0"/>
              </a:spcAft>
              <a:buNone/>
            </a:pPr>
            <a:r>
              <a:rPr lang="en"/>
              <a:t>We then want to work to improve this to support challenges we see from the scale of Spotify and complexities of our business</a:t>
            </a:r>
            <a:endParaRPr/>
          </a:p>
          <a:p>
            <a:pPr indent="0" lvl="0" marL="0" rtl="0" algn="l">
              <a:spcBef>
                <a:spcPts val="0"/>
              </a:spcBef>
              <a:spcAft>
                <a:spcPts val="0"/>
              </a:spcAft>
              <a:buNone/>
            </a:pPr>
            <a:r>
              <a:rPr lang="en"/>
              <a:t>And adding our tooling and technology to enable our engineers to use this quickly and safely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will unlock our engineering teams, enabling them to innovate faster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73d358073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73d358073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now, I would like to take you on a rapid review of our journey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did we start?</a:t>
            </a:r>
            <a:endParaRPr/>
          </a:p>
          <a:p>
            <a:pPr indent="0" lvl="0" marL="0" rtl="0" algn="l">
              <a:spcBef>
                <a:spcPts val="0"/>
              </a:spcBef>
              <a:spcAft>
                <a:spcPts val="0"/>
              </a:spcAft>
              <a:buNone/>
            </a:pPr>
            <a:r>
              <a:rPr lang="en"/>
              <a:t>What worked?</a:t>
            </a:r>
            <a:endParaRPr/>
          </a:p>
          <a:p>
            <a:pPr indent="0" lvl="0" marL="0" rtl="0" algn="l">
              <a:spcBef>
                <a:spcPts val="0"/>
              </a:spcBef>
              <a:spcAft>
                <a:spcPts val="0"/>
              </a:spcAft>
              <a:buNone/>
            </a:pPr>
            <a:r>
              <a:rPr lang="en"/>
              <a:t>What problems did we hit?</a:t>
            </a:r>
            <a:endParaRPr/>
          </a:p>
          <a:p>
            <a:pPr indent="0" lvl="0" marL="0" rtl="0" algn="l">
              <a:spcBef>
                <a:spcPts val="0"/>
              </a:spcBef>
              <a:spcAft>
                <a:spcPts val="0"/>
              </a:spcAft>
              <a:buNone/>
            </a:pPr>
            <a:r>
              <a:rPr lang="en"/>
              <a:t>What did we learn?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what do we hope to do next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517adcd5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517adcd5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we started, we viewed our journey as a </a:t>
            </a:r>
            <a:r>
              <a:rPr b="1" lang="en"/>
              <a:t>point-to-point</a:t>
            </a:r>
            <a:r>
              <a:rPr lang="en"/>
              <a:t> journey</a:t>
            </a:r>
            <a:endParaRPr/>
          </a:p>
          <a:p>
            <a:pPr indent="0" lvl="0" marL="0" rtl="0" algn="l">
              <a:spcBef>
                <a:spcPts val="0"/>
              </a:spcBef>
              <a:spcAft>
                <a:spcPts val="0"/>
              </a:spcAft>
              <a:buNone/>
            </a:pPr>
            <a:r>
              <a:rPr lang="en"/>
              <a:t>We “knew” where we wanted to go</a:t>
            </a:r>
            <a:endParaRPr/>
          </a:p>
          <a:p>
            <a:pPr indent="0" lvl="0" marL="0" rtl="0" algn="l">
              <a:spcBef>
                <a:spcPts val="0"/>
              </a:spcBef>
              <a:spcAft>
                <a:spcPts val="0"/>
              </a:spcAft>
              <a:buNone/>
            </a:pPr>
            <a:r>
              <a:rPr lang="en"/>
              <a:t>After we made our decision, we put some steps in motion to get going...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73d358073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73d358073_2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joined many communities. Here are some examples</a:t>
            </a:r>
            <a:endParaRPr/>
          </a:p>
          <a:p>
            <a:pPr indent="0" lvl="0" marL="0" rtl="0" algn="l">
              <a:spcBef>
                <a:spcPts val="0"/>
              </a:spcBef>
              <a:spcAft>
                <a:spcPts val="0"/>
              </a:spcAft>
              <a:buNone/>
            </a:pPr>
            <a:r>
              <a:rPr lang="en"/>
              <a:t>We just joined CNCF last year (we also up-leveled our involvement in the Python community)</a:t>
            </a:r>
            <a:endParaRPr/>
          </a:p>
          <a:p>
            <a:pPr indent="0" lvl="0" marL="0" rtl="0" algn="l">
              <a:spcBef>
                <a:spcPts val="0"/>
              </a:spcBef>
              <a:spcAft>
                <a:spcPts val="0"/>
              </a:spcAft>
              <a:buNone/>
            </a:pPr>
            <a:r>
              <a:rPr lang="en"/>
              <a:t>We have ambassadors and core contributors in all of these communities</a:t>
            </a:r>
            <a:endParaRPr/>
          </a:p>
          <a:p>
            <a:pPr indent="0" lvl="0" marL="0" rtl="0" algn="l">
              <a:spcBef>
                <a:spcPts val="0"/>
              </a:spcBef>
              <a:spcAft>
                <a:spcPts val="0"/>
              </a:spcAft>
              <a:buNone/>
            </a:pPr>
            <a:r>
              <a:rPr lang="en"/>
              <a:t>This is from all across Spotify’s Platform teams: core infrastructure, data infrastructure, ML and more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17adcd54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17adcd54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began to explore many technologies in earnest</a:t>
            </a:r>
            <a:endParaRPr/>
          </a:p>
          <a:p>
            <a:pPr indent="0" lvl="0" marL="0" rtl="0" algn="l">
              <a:spcBef>
                <a:spcPts val="0"/>
              </a:spcBef>
              <a:spcAft>
                <a:spcPts val="0"/>
              </a:spcAft>
              <a:buNone/>
            </a:pPr>
            <a:r>
              <a:rPr lang="en"/>
              <a:t>What new things to we get? What do we need? How do we migrate to them?</a:t>
            </a:r>
            <a:endParaRPr/>
          </a:p>
          <a:p>
            <a:pPr indent="0" lvl="0" marL="0" rtl="0" algn="l">
              <a:spcBef>
                <a:spcPts val="0"/>
              </a:spcBef>
              <a:spcAft>
                <a:spcPts val="0"/>
              </a:spcAft>
              <a:buNone/>
            </a:pPr>
            <a:r>
              <a:rPr lang="en"/>
              <a:t>We looked at the pure CNCF projects and versions of these from managed service providers</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17adcd54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17adcd54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already had many open projects</a:t>
            </a:r>
            <a:endParaRPr/>
          </a:p>
          <a:p>
            <a:pPr indent="0" lvl="0" marL="0" rtl="0" algn="l">
              <a:spcBef>
                <a:spcPts val="0"/>
              </a:spcBef>
              <a:spcAft>
                <a:spcPts val="0"/>
              </a:spcAft>
              <a:buNone/>
            </a:pPr>
            <a:r>
              <a:rPr lang="en"/>
              <a:t>We started actually building some completely in the open (instead of opening them post-MVP)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17adcd54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17adcd54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73d358073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73d358073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I am Jim</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I lead Infrastructure and Operations (IO for short) at Spotify</a:t>
            </a:r>
            <a:endParaRPr/>
          </a:p>
          <a:p>
            <a:pPr indent="0" lvl="0" marL="0" rtl="0" algn="l">
              <a:spcBef>
                <a:spcPts val="0"/>
              </a:spcBef>
              <a:spcAft>
                <a:spcPts val="0"/>
              </a:spcAft>
              <a:buNone/>
            </a:pPr>
            <a:r>
              <a:rPr lang="en"/>
              <a:t>IO is the core infrastructure part of our Platform Mission at Spotify</a:t>
            </a:r>
            <a:endParaRPr/>
          </a:p>
          <a:p>
            <a:pPr indent="0" lvl="0" marL="0" rtl="0" algn="l">
              <a:spcBef>
                <a:spcPts val="0"/>
              </a:spcBef>
              <a:spcAft>
                <a:spcPts val="0"/>
              </a:spcAft>
              <a:buNone/>
            </a:pPr>
            <a:r>
              <a:rPr lang="en"/>
              <a:t>The job of Platform is to enable all of the engineers to scale at speed, safely</a:t>
            </a:r>
            <a:endParaRPr/>
          </a:p>
          <a:p>
            <a:pPr indent="0" lvl="0" marL="0" rtl="0" algn="l">
              <a:spcBef>
                <a:spcPts val="0"/>
              </a:spcBef>
              <a:spcAft>
                <a:spcPts val="0"/>
              </a:spcAft>
              <a:buNone/>
            </a:pPr>
            <a:r>
              <a:rPr lang="en"/>
              <a:t>Everyday we get up and think about ways we can be an amplifier</a:t>
            </a:r>
            <a:endParaRPr/>
          </a:p>
          <a:p>
            <a:pPr indent="0" lvl="0" marL="0" rtl="0" algn="l">
              <a:spcBef>
                <a:spcPts val="0"/>
              </a:spcBef>
              <a:spcAft>
                <a:spcPts val="0"/>
              </a:spcAft>
              <a:buNone/>
            </a:pPr>
            <a:r>
              <a:rPr lang="en"/>
              <a:t>	for innovation at Spotify</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17adcd54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17adcd54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concern was whether we would lose something special by moving away from our own infra</a:t>
            </a:r>
            <a:endParaRPr/>
          </a:p>
          <a:p>
            <a:pPr indent="0" lvl="0" marL="0" rtl="0" algn="l">
              <a:spcBef>
                <a:spcPts val="0"/>
              </a:spcBef>
              <a:spcAft>
                <a:spcPts val="0"/>
              </a:spcAft>
              <a:buNone/>
            </a:pPr>
            <a:r>
              <a:rPr lang="en"/>
              <a:t>a</a:t>
            </a:r>
            <a:r>
              <a:rPr lang="en"/>
              <a:t>nd whether this would make our teams feel like they were losing something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opposite was true</a:t>
            </a:r>
            <a:endParaRPr/>
          </a:p>
          <a:p>
            <a:pPr indent="0" lvl="0" marL="0" rtl="0" algn="l">
              <a:spcBef>
                <a:spcPts val="0"/>
              </a:spcBef>
              <a:spcAft>
                <a:spcPts val="0"/>
              </a:spcAft>
              <a:buNone/>
            </a:pPr>
            <a:r>
              <a:rPr lang="en"/>
              <a:t>People were excited. </a:t>
            </a:r>
            <a:endParaRPr/>
          </a:p>
          <a:p>
            <a:pPr indent="0" lvl="0" marL="0" rtl="0" algn="l">
              <a:spcBef>
                <a:spcPts val="0"/>
              </a:spcBef>
              <a:spcAft>
                <a:spcPts val="0"/>
              </a:spcAft>
              <a:buNone/>
            </a:pPr>
            <a:r>
              <a:rPr lang="en"/>
              <a:t>They were learning something new and able to leverage our battle-scars to improve infra for all</a:t>
            </a:r>
            <a:endParaRPr/>
          </a:p>
          <a:p>
            <a:pPr indent="0" lvl="0" marL="0" rtl="0" algn="l">
              <a:spcBef>
                <a:spcPts val="0"/>
              </a:spcBef>
              <a:spcAft>
                <a:spcPts val="0"/>
              </a:spcAft>
              <a:buNone/>
            </a:pPr>
            <a:r>
              <a:rPr lang="en"/>
              <a:t>No one left because of this.</a:t>
            </a:r>
            <a:endParaRPr/>
          </a:p>
          <a:p>
            <a:pPr indent="0" lvl="0" marL="0" rtl="0" algn="l">
              <a:spcBef>
                <a:spcPts val="0"/>
              </a:spcBef>
              <a:spcAft>
                <a:spcPts val="0"/>
              </a:spcAft>
              <a:buNone/>
            </a:pPr>
            <a:r>
              <a:rPr lang="en"/>
              <a:t>In fact, people joined because of it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17adcd54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17adcd54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learned that just even starting with an open mindset</a:t>
            </a:r>
            <a:endParaRPr/>
          </a:p>
          <a:p>
            <a:pPr indent="0" lvl="0" marL="0" rtl="0" algn="l">
              <a:spcBef>
                <a:spcPts val="0"/>
              </a:spcBef>
              <a:spcAft>
                <a:spcPts val="0"/>
              </a:spcAft>
              <a:buNone/>
            </a:pPr>
            <a:r>
              <a:rPr lang="en"/>
              <a:t>Looking at what others were doing</a:t>
            </a:r>
            <a:endParaRPr/>
          </a:p>
          <a:p>
            <a:pPr indent="0" lvl="0" marL="0" rtl="0" algn="l">
              <a:spcBef>
                <a:spcPts val="0"/>
              </a:spcBef>
              <a:spcAft>
                <a:spcPts val="0"/>
              </a:spcAft>
              <a:buNone/>
            </a:pPr>
            <a:r>
              <a:rPr lang="en"/>
              <a:t>Changed our culture</a:t>
            </a:r>
            <a:endParaRPr/>
          </a:p>
          <a:p>
            <a:pPr indent="0" lvl="0" marL="0" rtl="0" algn="l">
              <a:spcBef>
                <a:spcPts val="0"/>
              </a:spcBef>
              <a:spcAft>
                <a:spcPts val="0"/>
              </a:spcAft>
              <a:buNone/>
            </a:pPr>
            <a:r>
              <a:rPr lang="en"/>
              <a:t>We became more open to re-thinking challenges and assumptions</a:t>
            </a:r>
            <a:endParaRPr/>
          </a:p>
          <a:p>
            <a:pPr indent="0" lvl="0" marL="0" rtl="0" algn="l">
              <a:spcBef>
                <a:spcPts val="0"/>
              </a:spcBef>
              <a:spcAft>
                <a:spcPts val="0"/>
              </a:spcAft>
              <a:buNone/>
            </a:pPr>
            <a:r>
              <a:rPr lang="en"/>
              <a:t>As one tangible example: we began to architect for ephemerality </a:t>
            </a:r>
            <a:endParaRPr/>
          </a:p>
          <a:p>
            <a:pPr indent="0" lvl="0" marL="0" rtl="0" algn="l">
              <a:spcBef>
                <a:spcPts val="0"/>
              </a:spcBef>
              <a:spcAft>
                <a:spcPts val="0"/>
              </a:spcAft>
              <a:buNone/>
            </a:pPr>
            <a:r>
              <a:rPr lang="en"/>
              <a:t>	</a:t>
            </a:r>
            <a:r>
              <a:rPr lang="en"/>
              <a:t>i</a:t>
            </a:r>
            <a:r>
              <a:rPr lang="en"/>
              <a:t>n more and more places across our company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was an great, enriching development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17adcd54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17adcd54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as we spoke about last year, w</a:t>
            </a:r>
            <a:r>
              <a:rPr lang="en"/>
              <a:t>e were amazed by the generosity and knowledge sharing</a:t>
            </a:r>
            <a:endParaRPr/>
          </a:p>
          <a:p>
            <a:pPr indent="0" lvl="0" marL="0" rtl="0" algn="l">
              <a:spcBef>
                <a:spcPts val="0"/>
              </a:spcBef>
              <a:spcAft>
                <a:spcPts val="0"/>
              </a:spcAft>
              <a:buNone/>
            </a:pPr>
            <a:r>
              <a:rPr lang="en"/>
              <a:t>So many of you shared ideas with us</a:t>
            </a:r>
            <a:endParaRPr/>
          </a:p>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a:t>I want to take a moment to give a big “shout out” </a:t>
            </a:r>
            <a:endParaRPr/>
          </a:p>
          <a:p>
            <a:pPr indent="457200" lvl="0" marL="0" rtl="0" algn="l">
              <a:spcBef>
                <a:spcPts val="0"/>
              </a:spcBef>
              <a:spcAft>
                <a:spcPts val="0"/>
              </a:spcAft>
              <a:buNone/>
            </a:pPr>
            <a:r>
              <a:rPr lang="en"/>
              <a:t>to Alexis Richardson and Matt Klein who have been so generous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CNCF is a community of awesome people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17adcd545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17adcd54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73d358073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73d358073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exactly.</a:t>
            </a:r>
            <a:endParaRPr/>
          </a:p>
          <a:p>
            <a:pPr indent="0" lvl="0" marL="0" rtl="0" algn="l">
              <a:spcBef>
                <a:spcPts val="0"/>
              </a:spcBef>
              <a:spcAft>
                <a:spcPts val="0"/>
              </a:spcAft>
              <a:buNone/>
            </a:pPr>
            <a:r>
              <a:rPr lang="en"/>
              <a:t>Once we got in deeper to things we hit a brick will, several in fact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73d358073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73d358073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what we hit and some of the big things we learned...</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17adcd54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17adcd54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17adcd545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17adcd545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Like many, we have lots of technical use cases</a:t>
            </a:r>
            <a:endParaRPr/>
          </a:p>
          <a:p>
            <a:pPr indent="0" lvl="0" marL="0" rtl="0" algn="l">
              <a:spcBef>
                <a:spcPts val="0"/>
              </a:spcBef>
              <a:spcAft>
                <a:spcPts val="0"/>
              </a:spcAft>
              <a:buNone/>
            </a:pPr>
            <a:r>
              <a:rPr lang="en"/>
              <a:t>That creates many edge conditions</a:t>
            </a:r>
            <a:endParaRPr/>
          </a:p>
          <a:p>
            <a:pPr indent="0" lvl="0" marL="0" rtl="0" algn="l">
              <a:spcBef>
                <a:spcPts val="0"/>
              </a:spcBef>
              <a:spcAft>
                <a:spcPts val="0"/>
              </a:spcAft>
              <a:buNone/>
            </a:pPr>
            <a:r>
              <a:rPr lang="en"/>
              <a:t>We also are a public company, with 200+ million users</a:t>
            </a:r>
            <a:endParaRPr/>
          </a:p>
          <a:p>
            <a:pPr indent="0" lvl="0" marL="0" rtl="0" algn="l">
              <a:spcBef>
                <a:spcPts val="0"/>
              </a:spcBef>
              <a:spcAft>
                <a:spcPts val="0"/>
              </a:spcAft>
              <a:buNone/>
            </a:pPr>
            <a:r>
              <a:rPr lang="en"/>
              <a:t>We have to ensure speed, uptime, compliance, security,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As good as a project is, just grabbing it off the shelf is just the start </a:t>
            </a:r>
            <a:endParaRPr/>
          </a:p>
          <a:p>
            <a:pPr indent="0" lvl="0" marL="0" rtl="0" algn="l">
              <a:spcBef>
                <a:spcPts val="0"/>
              </a:spcBef>
              <a:spcAft>
                <a:spcPts val="0"/>
              </a:spcAft>
              <a:buNone/>
            </a:pPr>
            <a:r>
              <a:rPr lang="en"/>
              <a:t>In the reality, we have to get it to work with our cloud provider (click)</a:t>
            </a:r>
            <a:endParaRPr/>
          </a:p>
          <a:p>
            <a:pPr indent="0" lvl="0" marL="0" rtl="0" algn="l">
              <a:spcBef>
                <a:spcPts val="0"/>
              </a:spcBef>
              <a:spcAft>
                <a:spcPts val="0"/>
              </a:spcAft>
              <a:buNone/>
            </a:pPr>
            <a:r>
              <a:rPr lang="en"/>
              <a:t>and with the rest of our ecosystem (click)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can walk you thought one simple example for k8s</a:t>
            </a:r>
            <a:endParaRPr/>
          </a:p>
          <a:p>
            <a:pPr indent="0" lvl="0" marL="0" rtl="0" algn="l">
              <a:spcBef>
                <a:spcPts val="0"/>
              </a:spcBef>
              <a:spcAft>
                <a:spcPts val="0"/>
              </a:spcAft>
              <a:buNone/>
            </a:pPr>
            <a:r>
              <a:rPr lang="en"/>
              <a:t>VPC, infra for capturing events, compliance,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would have been actually easier and faster for us to keep adding features to Helios</a:t>
            </a:r>
            <a:endParaRPr/>
          </a:p>
          <a:p>
            <a:pPr indent="0" lvl="0" marL="0" rtl="0" algn="l">
              <a:spcBef>
                <a:spcPts val="0"/>
              </a:spcBef>
              <a:spcAft>
                <a:spcPts val="0"/>
              </a:spcAft>
              <a:buNone/>
            </a:pPr>
            <a:r>
              <a:rPr lang="en"/>
              <a:t>But we knew that getting on the k8s train was the better long-term bet</a:t>
            </a:r>
            <a:endParaRPr/>
          </a:p>
          <a:p>
            <a:pPr indent="0" lvl="0" marL="0" rtl="0" algn="l">
              <a:spcBef>
                <a:spcPts val="0"/>
              </a:spcBef>
              <a:spcAft>
                <a:spcPts val="0"/>
              </a:spcAft>
              <a:buNone/>
            </a:pPr>
            <a:r>
              <a:rPr lang="en"/>
              <a:t>This took a lot of time, but it was an example of real-life in that “Opportunity zone” I spoke about earlier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17adcd545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17adcd545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there was migration</a:t>
            </a:r>
            <a:endParaRPr/>
          </a:p>
          <a:p>
            <a:pPr indent="0" lvl="0" marL="0" rtl="0" algn="l">
              <a:spcBef>
                <a:spcPts val="0"/>
              </a:spcBef>
              <a:spcAft>
                <a:spcPts val="0"/>
              </a:spcAft>
              <a:buNone/>
            </a:pPr>
            <a:r>
              <a:rPr lang="en"/>
              <a:t>Migration is a four-letter word</a:t>
            </a:r>
            <a:endParaRPr/>
          </a:p>
          <a:p>
            <a:pPr indent="0" lvl="0" marL="0" rtl="0" algn="l">
              <a:spcBef>
                <a:spcPts val="0"/>
              </a:spcBef>
              <a:spcAft>
                <a:spcPts val="0"/>
              </a:spcAft>
              <a:buNone/>
            </a:pPr>
            <a:r>
              <a:rPr lang="en"/>
              <a:t>I have a few slides on why...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73d358073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73d358073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Teams are busy</a:t>
            </a:r>
            <a:endParaRPr/>
          </a:p>
          <a:p>
            <a:pPr indent="0" lvl="0" marL="0" rtl="0" algn="l">
              <a:spcBef>
                <a:spcPts val="0"/>
              </a:spcBef>
              <a:spcAft>
                <a:spcPts val="0"/>
              </a:spcAft>
              <a:buNone/>
            </a:pPr>
            <a:r>
              <a:rPr lang="en"/>
              <a:t>We all have LOTs of priorities.</a:t>
            </a:r>
            <a:endParaRPr/>
          </a:p>
          <a:p>
            <a:pPr indent="0" lvl="0" marL="0" rtl="0" algn="l">
              <a:spcBef>
                <a:spcPts val="0"/>
              </a:spcBef>
              <a:spcAft>
                <a:spcPts val="0"/>
              </a:spcAft>
              <a:buNone/>
            </a:pPr>
            <a:r>
              <a:rPr lang="en"/>
              <a:t>Migrating to something just because it is a better technology</a:t>
            </a:r>
            <a:endParaRPr/>
          </a:p>
          <a:p>
            <a:pPr indent="0" lvl="0" marL="0" rtl="0" algn="l">
              <a:spcBef>
                <a:spcPts val="0"/>
              </a:spcBef>
              <a:spcAft>
                <a:spcPts val="0"/>
              </a:spcAft>
              <a:buNone/>
            </a:pPr>
            <a:r>
              <a:rPr lang="en"/>
              <a:t>Or just because it is better for the infra teams is NOT enough</a:t>
            </a:r>
            <a:endParaRPr/>
          </a:p>
          <a:p>
            <a:pPr indent="0" lvl="0" marL="0" rtl="0" algn="l">
              <a:spcBef>
                <a:spcPts val="0"/>
              </a:spcBef>
              <a:spcAft>
                <a:spcPts val="0"/>
              </a:spcAft>
              <a:buNone/>
            </a:pPr>
            <a:r>
              <a:rPr lang="en"/>
              <a:t>Our customers simply did not have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73d358073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73d358073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I am going to talk about</a:t>
            </a:r>
            <a:endParaRPr/>
          </a:p>
          <a:p>
            <a:pPr indent="0" lvl="0" marL="0" rtl="0" algn="l">
              <a:spcBef>
                <a:spcPts val="0"/>
              </a:spcBef>
              <a:spcAft>
                <a:spcPts val="0"/>
              </a:spcAft>
              <a:buNone/>
            </a:pPr>
            <a:r>
              <a:rPr lang="en"/>
              <a:t>How to move from a NIH &amp; DIY infrastructure provider</a:t>
            </a:r>
            <a:endParaRPr/>
          </a:p>
          <a:p>
            <a:pPr indent="457200" lvl="0" marL="0" rtl="0" algn="l">
              <a:spcBef>
                <a:spcPts val="0"/>
              </a:spcBef>
              <a:spcAft>
                <a:spcPts val="0"/>
              </a:spcAft>
              <a:buNone/>
            </a:pPr>
            <a:r>
              <a:rPr lang="en"/>
              <a:t>to a (More) Active Community Member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talk about strategy and what we call "ways of working"</a:t>
            </a:r>
            <a:endParaRPr/>
          </a:p>
          <a:p>
            <a:pPr indent="0" lvl="0" marL="0" rtl="0" algn="l">
              <a:spcBef>
                <a:spcPts val="0"/>
              </a:spcBef>
              <a:spcAft>
                <a:spcPts val="0"/>
              </a:spcAft>
              <a:buNone/>
            </a:pPr>
            <a:r>
              <a:rPr lang="en"/>
              <a:t>It is about how we have shifted teams: </a:t>
            </a:r>
            <a:endParaRPr/>
          </a:p>
          <a:p>
            <a:pPr indent="457200" lvl="0" marL="0" rtl="0" algn="l">
              <a:spcBef>
                <a:spcPts val="0"/>
              </a:spcBef>
              <a:spcAft>
                <a:spcPts val="0"/>
              </a:spcAft>
              <a:buNone/>
            </a:pPr>
            <a:r>
              <a:rPr lang="en"/>
              <a:t>our infrastructure teams and how we work with many others</a:t>
            </a:r>
            <a:endParaRPr/>
          </a:p>
          <a:p>
            <a:pPr indent="457200" lvl="0" marL="0" rtl="0" algn="l">
              <a:spcBef>
                <a:spcPts val="0"/>
              </a:spcBef>
              <a:spcAft>
                <a:spcPts val="0"/>
              </a:spcAft>
              <a:buNone/>
            </a:pPr>
            <a:r>
              <a:rPr lang="en"/>
              <a:t>i</a:t>
            </a:r>
            <a:r>
              <a:rPr lang="en"/>
              <a:t>n complex, large-scale environments</a:t>
            </a:r>
            <a:endParaRPr/>
          </a:p>
          <a:p>
            <a:pPr indent="457200" lvl="0" marL="0" rtl="0" algn="l">
              <a:spcBef>
                <a:spcPts val="0"/>
              </a:spcBef>
              <a:spcAft>
                <a:spcPts val="0"/>
              </a:spcAft>
              <a:buNone/>
            </a:pPr>
            <a:r>
              <a:rPr lang="en"/>
              <a:t>With lots of existing traffic and interdependencies</a:t>
            </a:r>
            <a:endParaRPr/>
          </a:p>
          <a:p>
            <a:pPr indent="45720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17adcd545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17adcd545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wanted to know why</a:t>
            </a:r>
            <a:endParaRPr/>
          </a:p>
          <a:p>
            <a:pPr indent="0" lvl="0" marL="0" rtl="0" algn="l">
              <a:spcBef>
                <a:spcPts val="0"/>
              </a:spcBef>
              <a:spcAft>
                <a:spcPts val="0"/>
              </a:spcAft>
              <a:buNone/>
            </a:pPr>
            <a:r>
              <a:rPr lang="en"/>
              <a:t>We need to explain why this is good for our customers</a:t>
            </a:r>
            <a:endParaRPr/>
          </a:p>
          <a:p>
            <a:pPr indent="0" lvl="0" marL="0" rtl="0" algn="l">
              <a:spcBef>
                <a:spcPts val="0"/>
              </a:spcBef>
              <a:spcAft>
                <a:spcPts val="0"/>
              </a:spcAft>
              <a:buNone/>
            </a:pPr>
            <a:r>
              <a:rPr lang="en"/>
              <a:t> (and work to ensure it IS really good for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Taking Kubernetes as an example, we had to explain</a:t>
            </a:r>
            <a:endParaRPr/>
          </a:p>
          <a:p>
            <a:pPr indent="0" lvl="0" marL="0" rtl="0" algn="l">
              <a:spcBef>
                <a:spcPts val="0"/>
              </a:spcBef>
              <a:spcAft>
                <a:spcPts val="0"/>
              </a:spcAft>
              <a:buNone/>
            </a:pPr>
            <a:r>
              <a:rPr lang="en"/>
              <a:t>	Why K8s and not serverless-as-a-service</a:t>
            </a:r>
            <a:endParaRPr/>
          </a:p>
          <a:p>
            <a:pPr indent="0" lvl="0" marL="0" rtl="0" algn="l">
              <a:spcBef>
                <a:spcPts val="0"/>
              </a:spcBef>
              <a:spcAft>
                <a:spcPts val="0"/>
              </a:spcAft>
              <a:buNone/>
            </a:pPr>
            <a:r>
              <a:rPr lang="en"/>
              <a:t>	And not cloud-provider-X’s application-engine-as-a-service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Without that story, our customer’s business and product leaders often prioritise other work</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573d358073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73d358073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when you are big, making a change is not binary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the infrastructure field, w</a:t>
            </a:r>
            <a:r>
              <a:rPr lang="en"/>
              <a:t>e like to use the analogy of changing and airplane engine in mid-flight</a:t>
            </a:r>
            <a:endParaRPr/>
          </a:p>
          <a:p>
            <a:pPr indent="0" lvl="0" marL="0" rtl="0" algn="l">
              <a:spcBef>
                <a:spcPts val="0"/>
              </a:spcBef>
              <a:spcAft>
                <a:spcPts val="0"/>
              </a:spcAft>
              <a:buNone/>
            </a:pPr>
            <a:r>
              <a:rPr lang="en"/>
              <a:t>But that </a:t>
            </a:r>
            <a:r>
              <a:rPr lang="en"/>
              <a:t>analogy</a:t>
            </a:r>
            <a:r>
              <a:rPr lang="en"/>
              <a:t> is too simple</a:t>
            </a:r>
            <a:endParaRPr/>
          </a:p>
          <a:p>
            <a:pPr indent="0" lvl="0" marL="0" rtl="0" algn="l">
              <a:spcBef>
                <a:spcPts val="0"/>
              </a:spcBef>
              <a:spcAft>
                <a:spcPts val="0"/>
              </a:spcAft>
              <a:buNone/>
            </a:pPr>
            <a:r>
              <a:rPr lang="en"/>
              <a:t>It implies there is just one plane and one flight crew...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73d358073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73d358073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reality many teams are changing many engines mid-flight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needed to coordinate our message across these teams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we needed to coordinate our messaging with other infrastructure teams who wanted changes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first, we did not do this well enough. And we hit a big wall.</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573d358073_2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73d358073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Finally, b</a:t>
            </a:r>
            <a:r>
              <a:rPr lang="en"/>
              <a:t>uilding in the open takes time to learn</a:t>
            </a:r>
            <a:endParaRPr/>
          </a:p>
          <a:p>
            <a:pPr indent="0" lvl="0" marL="0" rtl="0" algn="l">
              <a:spcBef>
                <a:spcPts val="0"/>
              </a:spcBef>
              <a:spcAft>
                <a:spcPts val="0"/>
              </a:spcAft>
              <a:buNone/>
            </a:pPr>
            <a:r>
              <a:rPr lang="en"/>
              <a:t>It takes practice. </a:t>
            </a:r>
            <a:endParaRPr/>
          </a:p>
          <a:p>
            <a:pPr indent="0" lvl="0" marL="0" rtl="0" algn="l">
              <a:spcBef>
                <a:spcPts val="0"/>
              </a:spcBef>
              <a:spcAft>
                <a:spcPts val="0"/>
              </a:spcAft>
              <a:buNone/>
            </a:pPr>
            <a:r>
              <a:rPr lang="en"/>
              <a:t>At first, it is slower and scarier.</a:t>
            </a:r>
            <a:endParaRPr/>
          </a:p>
          <a:p>
            <a:pPr indent="0" lvl="0" marL="0" rtl="0" algn="l">
              <a:spcBef>
                <a:spcPts val="0"/>
              </a:spcBef>
              <a:spcAft>
                <a:spcPts val="0"/>
              </a:spcAft>
              <a:buNone/>
            </a:pPr>
            <a:r>
              <a:rPr lang="en"/>
              <a:t>Just as you would not run a marathon after one training session</a:t>
            </a:r>
            <a:endParaRPr/>
          </a:p>
          <a:p>
            <a:pPr indent="0" lvl="0" marL="0" rtl="0" algn="l">
              <a:spcBef>
                <a:spcPts val="0"/>
              </a:spcBef>
              <a:spcAft>
                <a:spcPts val="0"/>
              </a:spcAft>
              <a:buNone/>
            </a:pPr>
            <a:r>
              <a:rPr lang="en"/>
              <a:t>Jumping into the open was slower than building internally first.</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73d358073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73d358073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73d358073_2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73d358073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Plugging all of this into you ecosystem is hard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Grabbing off the shelf did not work for us</a:t>
            </a:r>
            <a:endParaRPr/>
          </a:p>
          <a:p>
            <a:pPr indent="0" lvl="0" marL="0" rtl="0" algn="l">
              <a:spcBef>
                <a:spcPts val="0"/>
              </a:spcBef>
              <a:spcAft>
                <a:spcPts val="0"/>
              </a:spcAft>
              <a:buNone/>
            </a:pPr>
            <a:r>
              <a:rPr lang="en"/>
              <a:t>Reality of: OPen + Provider + Local Ecosystem</a:t>
            </a:r>
            <a:endParaRPr/>
          </a:p>
          <a:p>
            <a:pPr indent="0" lvl="0" marL="0" rtl="0" algn="l">
              <a:spcBef>
                <a:spcPts val="0"/>
              </a:spcBef>
              <a:spcAft>
                <a:spcPts val="0"/>
              </a:spcAft>
              <a:buNone/>
            </a:pPr>
            <a:r>
              <a:rPr lang="en"/>
              <a:t>Dev Experience not as good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was actually easier and faster for us to add somethign small to Helios</a:t>
            </a:r>
            <a:endParaRPr/>
          </a:p>
          <a:p>
            <a:pPr indent="0" lvl="0" marL="0" rtl="0" algn="l">
              <a:spcBef>
                <a:spcPts val="0"/>
              </a:spcBef>
              <a:spcAft>
                <a:spcPts val="0"/>
              </a:spcAft>
              <a:buNone/>
            </a:pPr>
            <a:r>
              <a:rPr lang="en"/>
              <a:t>Then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73d358073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73d358073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73d358073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73d358073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573d358073_2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573d358073_2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many years, we have used a model known as embedding, </a:t>
            </a:r>
            <a:endParaRPr/>
          </a:p>
          <a:p>
            <a:pPr indent="0" lvl="0" marL="0" rtl="0" algn="l">
              <a:spcBef>
                <a:spcPts val="0"/>
              </a:spcBef>
              <a:spcAft>
                <a:spcPts val="0"/>
              </a:spcAft>
              <a:buNone/>
            </a:pPr>
            <a:r>
              <a:rPr lang="en"/>
              <a:t>	where a specialist joins another team to provide specialised knowledge to help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teams started to </a:t>
            </a:r>
            <a:r>
              <a:rPr b="1" lang="en"/>
              <a:t>reverse</a:t>
            </a:r>
            <a:r>
              <a:rPr lang="en"/>
              <a:t> this model</a:t>
            </a:r>
            <a:endParaRPr/>
          </a:p>
          <a:p>
            <a:pPr indent="0" lvl="0" marL="0" rtl="0" algn="l">
              <a:spcBef>
                <a:spcPts val="0"/>
              </a:spcBef>
              <a:spcAft>
                <a:spcPts val="0"/>
              </a:spcAft>
              <a:buNone/>
            </a:pPr>
            <a:r>
              <a:rPr lang="en"/>
              <a:t>	They invited our customers to temporarily join our teams and BUIlD WITH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It provides us great knowledge of how to solve the problems they have</a:t>
            </a:r>
            <a:endParaRPr/>
          </a:p>
          <a:p>
            <a:pPr indent="0" lvl="0" marL="0" rtl="0" algn="l">
              <a:spcBef>
                <a:spcPts val="0"/>
              </a:spcBef>
              <a:spcAft>
                <a:spcPts val="0"/>
              </a:spcAft>
              <a:buNone/>
            </a:pPr>
            <a:r>
              <a:rPr lang="en"/>
              <a:t>	It gives them the confidence that their problems are solved</a:t>
            </a:r>
            <a:endParaRPr/>
          </a:p>
          <a:p>
            <a:pPr indent="0" lvl="0" marL="0" rtl="0" algn="l">
              <a:spcBef>
                <a:spcPts val="0"/>
              </a:spcBef>
              <a:spcAft>
                <a:spcPts val="0"/>
              </a:spcAft>
              <a:buNone/>
            </a:pPr>
            <a:r>
              <a:rPr lang="en"/>
              <a:t>	We retain the result as infra we maintain and manage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It also solves big parts of the busy-ness problem:</a:t>
            </a:r>
            <a:endParaRPr/>
          </a:p>
          <a:p>
            <a:pPr indent="0" lvl="0" marL="0" rtl="0" algn="l">
              <a:spcBef>
                <a:spcPts val="0"/>
              </a:spcBef>
              <a:spcAft>
                <a:spcPts val="0"/>
              </a:spcAft>
              <a:buNone/>
            </a:pPr>
            <a:r>
              <a:rPr lang="en"/>
              <a:t>		We can do more together than we can alone</a:t>
            </a:r>
            <a:endParaRPr/>
          </a:p>
          <a:p>
            <a:pPr indent="0" lvl="0" marL="0" rtl="0" algn="l">
              <a:spcBef>
                <a:spcPts val="0"/>
              </a:spcBef>
              <a:spcAft>
                <a:spcPts val="0"/>
              </a:spcAft>
              <a:buNone/>
            </a:pPr>
            <a:r>
              <a:rPr lang="en"/>
              <a:t>		and if something is important enough, we will find ways to partner</a:t>
            </a:r>
            <a:endParaRPr/>
          </a:p>
          <a:p>
            <a:pPr indent="0" lvl="0" marL="0" rtl="0" algn="l">
              <a:spcBef>
                <a:spcPts val="0"/>
              </a:spcBef>
              <a:spcAft>
                <a:spcPts val="0"/>
              </a:spcAft>
              <a:buNone/>
            </a:pPr>
            <a:r>
              <a:rPr lang="en"/>
              <a:t>		We do not have to predict the future alone--we do so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That ensures we are focus on the places that provide the biggest benefit to Spotify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lead to an important learning...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17adcd54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17adcd54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path to open community started with being more open internally first</a:t>
            </a:r>
            <a:endParaRPr/>
          </a:p>
          <a:p>
            <a:pPr indent="0" lvl="0" marL="0" rtl="0" algn="l">
              <a:spcBef>
                <a:spcPts val="0"/>
              </a:spcBef>
              <a:spcAft>
                <a:spcPts val="0"/>
              </a:spcAft>
              <a:buNone/>
            </a:pPr>
            <a:r>
              <a:rPr lang="en"/>
              <a:t>This allowed us to develop these new muscles in a safer environment</a:t>
            </a:r>
            <a:endParaRPr/>
          </a:p>
          <a:p>
            <a:pPr indent="0" lvl="0" marL="0" rtl="0" algn="l">
              <a:spcBef>
                <a:spcPts val="0"/>
              </a:spcBef>
              <a:spcAft>
                <a:spcPts val="0"/>
              </a:spcAft>
              <a:buNone/>
            </a:pPr>
            <a:r>
              <a:rPr lang="en"/>
              <a:t>It also allowed us to get more tangible results for Spotify, in less time...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73d358073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73d358073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why am I doing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know lots of companies are facing similar challenges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often receive help from this community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try to help as well by sharing our lessons learned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my hope that this will help people who are wrestling with how to move from </a:t>
            </a:r>
            <a:endParaRPr/>
          </a:p>
          <a:p>
            <a:pPr indent="0" lvl="0" marL="0" rtl="0" algn="l">
              <a:spcBef>
                <a:spcPts val="0"/>
              </a:spcBef>
              <a:spcAft>
                <a:spcPts val="0"/>
              </a:spcAft>
              <a:buNone/>
            </a:pPr>
            <a:r>
              <a:rPr lang="en"/>
              <a:t>	Internally-focused technology and ways of working to </a:t>
            </a:r>
            <a:endParaRPr/>
          </a:p>
          <a:p>
            <a:pPr indent="0" lvl="0" marL="0" rtl="0" algn="l">
              <a:spcBef>
                <a:spcPts val="0"/>
              </a:spcBef>
              <a:spcAft>
                <a:spcPts val="0"/>
              </a:spcAft>
              <a:buNone/>
            </a:pPr>
            <a:r>
              <a:rPr lang="en"/>
              <a:t>	</a:t>
            </a:r>
            <a:r>
              <a:rPr lang="en"/>
              <a:t>b</a:t>
            </a:r>
            <a:r>
              <a:rPr lang="en"/>
              <a:t>enefiting more from the community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73d358073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73d358073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results were pretty amazing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started to see adoption of infrastructure pick up and grow rapidly</a:t>
            </a:r>
            <a:endParaRPr/>
          </a:p>
          <a:p>
            <a:pPr indent="0" lvl="0" marL="0" rtl="0" algn="l">
              <a:spcBef>
                <a:spcPts val="0"/>
              </a:spcBef>
              <a:spcAft>
                <a:spcPts val="0"/>
              </a:spcAft>
              <a:buNone/>
            </a:pPr>
            <a:r>
              <a:rPr lang="en"/>
              <a:t>The biggest driver was shared success stories</a:t>
            </a:r>
            <a:endParaRPr/>
          </a:p>
          <a:p>
            <a:pPr indent="0" lvl="0" marL="0" rtl="0" algn="l">
              <a:spcBef>
                <a:spcPts val="0"/>
              </a:spcBef>
              <a:spcAft>
                <a:spcPts val="0"/>
              </a:spcAft>
              <a:buNone/>
            </a:pPr>
            <a:r>
              <a:rPr lang="en"/>
              <a:t>One customer would share benefits of the engagement and adoption</a:t>
            </a:r>
            <a:endParaRPr/>
          </a:p>
          <a:p>
            <a:pPr indent="0" lvl="0" marL="0" rtl="0" algn="l">
              <a:spcBef>
                <a:spcPts val="0"/>
              </a:spcBef>
              <a:spcAft>
                <a:spcPts val="0"/>
              </a:spcAft>
              <a:buNone/>
            </a:pPr>
            <a:r>
              <a:rPr lang="en"/>
              <a:t>And others would follow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began to see this in waves as we adopted different infrastructure items and technologies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validated two things</a:t>
            </a:r>
            <a:endParaRPr/>
          </a:p>
          <a:p>
            <a:pPr indent="0" lvl="0" marL="0" rtl="0" algn="l">
              <a:spcBef>
                <a:spcPts val="0"/>
              </a:spcBef>
              <a:spcAft>
                <a:spcPts val="0"/>
              </a:spcAft>
              <a:buNone/>
            </a:pPr>
            <a:r>
              <a:rPr lang="en"/>
              <a:t>	- Community works</a:t>
            </a:r>
            <a:endParaRPr/>
          </a:p>
          <a:p>
            <a:pPr indent="0" lvl="0" marL="0" rtl="0" algn="l">
              <a:spcBef>
                <a:spcPts val="0"/>
              </a:spcBef>
              <a:spcAft>
                <a:spcPts val="0"/>
              </a:spcAft>
              <a:buNone/>
            </a:pPr>
            <a:r>
              <a:rPr lang="en"/>
              <a:t>	- Empowering teams to act drives more than directing teams to act</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17adcd54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17adcd54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Plugging all of this into you ecosystem is hard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Grabbing off the shelf did not work for us</a:t>
            </a:r>
            <a:endParaRPr/>
          </a:p>
          <a:p>
            <a:pPr indent="0" lvl="0" marL="0" rtl="0" algn="l">
              <a:spcBef>
                <a:spcPts val="0"/>
              </a:spcBef>
              <a:spcAft>
                <a:spcPts val="0"/>
              </a:spcAft>
              <a:buNone/>
            </a:pPr>
            <a:r>
              <a:rPr lang="en"/>
              <a:t>Reality of: OPen + Provider + Local Ecosystem</a:t>
            </a:r>
            <a:endParaRPr/>
          </a:p>
          <a:p>
            <a:pPr indent="0" lvl="0" marL="0" rtl="0" algn="l">
              <a:spcBef>
                <a:spcPts val="0"/>
              </a:spcBef>
              <a:spcAft>
                <a:spcPts val="0"/>
              </a:spcAft>
              <a:buNone/>
            </a:pPr>
            <a:r>
              <a:rPr lang="en"/>
              <a:t>Dev Experience not as good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was actually easier and faster for us to add somethign small to Helios</a:t>
            </a:r>
            <a:endParaRPr/>
          </a:p>
          <a:p>
            <a:pPr indent="0" lvl="0" marL="0" rtl="0" algn="l">
              <a:spcBef>
                <a:spcPts val="0"/>
              </a:spcBef>
              <a:spcAft>
                <a:spcPts val="0"/>
              </a:spcAft>
              <a:buNone/>
            </a:pPr>
            <a:r>
              <a:rPr lang="en"/>
              <a:t>Then </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73d358073_2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73d358073_2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this lead us to adopt this as a formal infrastructure strategy...</a:t>
            </a:r>
            <a:endParaRPr/>
          </a:p>
          <a:p>
            <a:pPr indent="0" lvl="0" marL="0" rtl="0" algn="l">
              <a:spcBef>
                <a:spcPts val="0"/>
              </a:spcBef>
              <a:spcAft>
                <a:spcPts val="0"/>
              </a:spcAft>
              <a:buNone/>
            </a:pPr>
            <a:r>
              <a:rPr lang="en"/>
              <a:t>(We call it) Building Infrastructure Together</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000"/>
              <a:t> Specifically we will build infrastructure together in three ways:</a:t>
            </a:r>
            <a:endParaRPr sz="1000"/>
          </a:p>
          <a:p>
            <a:pPr indent="-292100" lvl="0" marL="457200" rtl="0" algn="l">
              <a:lnSpc>
                <a:spcPct val="114000"/>
              </a:lnSpc>
              <a:spcBef>
                <a:spcPts val="1000"/>
              </a:spcBef>
              <a:spcAft>
                <a:spcPts val="0"/>
              </a:spcAft>
              <a:buSzPts val="1000"/>
              <a:buAutoNum type="arabicPeriod"/>
            </a:pPr>
            <a:r>
              <a:rPr b="1" lang="en" sz="1000"/>
              <a:t>Build ON OTHERS. </a:t>
            </a:r>
            <a:r>
              <a:rPr lang="en" sz="1000"/>
              <a:t>Rather than inventing things that already exist, we will look to our cloud-native partners and the FOSS community first. Specifically, we will use our leverage and expertise to improve these technologies, driving their roadmaps and directly making contributions.</a:t>
            </a:r>
            <a:endParaRPr sz="1000"/>
          </a:p>
          <a:p>
            <a:pPr indent="-292100" lvl="0" marL="457200" rtl="0" algn="l">
              <a:lnSpc>
                <a:spcPct val="114000"/>
              </a:lnSpc>
              <a:spcBef>
                <a:spcPts val="400"/>
              </a:spcBef>
              <a:spcAft>
                <a:spcPts val="0"/>
              </a:spcAft>
              <a:buSzPts val="1000"/>
              <a:buAutoNum type="arabicPeriod"/>
            </a:pPr>
            <a:r>
              <a:rPr b="1" lang="en" sz="1000"/>
              <a:t>Build WITH OTHERS. </a:t>
            </a:r>
            <a:r>
              <a:rPr lang="en" sz="1000"/>
              <a:t>Rather than build our infrastructure in isolation, we will build as much as possible together with our customers across Spotify. To do this we will apply practices like office hours, mob programming, tribe advocates, and reverse embedding to partner with our customers to combine their domain expertise with ours. This will ensure our customer’s needs are met faster and that Spotify’s infrastructure is less fragmented. </a:t>
            </a:r>
            <a:endParaRPr sz="1000"/>
          </a:p>
          <a:p>
            <a:pPr indent="-292100" lvl="0" marL="457200" rtl="0" algn="l">
              <a:lnSpc>
                <a:spcPct val="114000"/>
              </a:lnSpc>
              <a:spcBef>
                <a:spcPts val="400"/>
              </a:spcBef>
              <a:spcAft>
                <a:spcPts val="0"/>
              </a:spcAft>
              <a:buSzPts val="1000"/>
              <a:buAutoNum type="arabicPeriod"/>
            </a:pPr>
            <a:r>
              <a:rPr b="1" lang="en" sz="1000"/>
              <a:t>Build ON US. </a:t>
            </a:r>
            <a:r>
              <a:rPr lang="en" sz="1000"/>
              <a:t>We open our infrastructure to all of Spotify (think “inner source”) empowering customers to extend out tech more rapidly to meet their needs. We will </a:t>
            </a:r>
            <a:r>
              <a:rPr i="1" lang="en" sz="1000"/>
              <a:t>purposely</a:t>
            </a:r>
            <a:r>
              <a:rPr lang="en" sz="1000"/>
              <a:t> serve as custodians of Spotify’s infrastructure, adopting FOSS-style guidelines and governance that makes it easier for others to modularly contribute to our tech. Where appropriate, we will even open source our technology to gain benefits from the wider infrastructure industry and community.</a:t>
            </a:r>
            <a:endParaRPr sz="1000"/>
          </a:p>
          <a:p>
            <a:pPr indent="0" lvl="0" marL="0" rtl="0" algn="l">
              <a:lnSpc>
                <a:spcPct val="114000"/>
              </a:lnSpc>
              <a:spcBef>
                <a:spcPts val="400"/>
              </a:spcBef>
              <a:spcAft>
                <a:spcPts val="0"/>
              </a:spcAft>
              <a:buNone/>
            </a:pPr>
            <a:r>
              <a:t/>
            </a:r>
            <a:endParaRPr/>
          </a:p>
          <a:p>
            <a:pPr indent="0" lvl="0" marL="0" rtl="0" algn="l">
              <a:lnSpc>
                <a:spcPct val="114000"/>
              </a:lnSpc>
              <a:spcBef>
                <a:spcPts val="0"/>
              </a:spcBef>
              <a:spcAft>
                <a:spcPts val="0"/>
              </a:spcAft>
              <a:buNone/>
            </a:pPr>
            <a:r>
              <a:rPr lang="en"/>
              <a:t>This is not just shared development. It is shared product marketing, communications, and change</a:t>
            </a:r>
            <a:endParaRPr/>
          </a:p>
          <a:p>
            <a:pPr indent="0" lvl="0" marL="0" rtl="0" algn="l">
              <a:lnSpc>
                <a:spcPct val="114000"/>
              </a:lnSpc>
              <a:spcBef>
                <a:spcPts val="0"/>
              </a:spcBef>
              <a:spcAft>
                <a:spcPts val="0"/>
              </a:spcAft>
              <a:buNone/>
            </a:pPr>
            <a:r>
              <a:rPr lang="en"/>
              <a:t>We have now invested in platform product marketing</a:t>
            </a:r>
            <a:endParaRPr/>
          </a:p>
          <a:p>
            <a:pPr indent="0" lvl="0" marL="0" rtl="0" algn="l">
              <a:lnSpc>
                <a:spcPct val="114000"/>
              </a:lnSpc>
              <a:spcBef>
                <a:spcPts val="0"/>
              </a:spcBef>
              <a:spcAft>
                <a:spcPts val="0"/>
              </a:spcAft>
              <a:buNone/>
            </a:pPr>
            <a:r>
              <a:rPr lang="en"/>
              <a:t>	We work with our customers to agree to what is important</a:t>
            </a:r>
            <a:endParaRPr/>
          </a:p>
          <a:p>
            <a:pPr indent="0" lvl="0" marL="0" rtl="0" algn="l">
              <a:lnSpc>
                <a:spcPct val="114000"/>
              </a:lnSpc>
              <a:spcBef>
                <a:spcPts val="0"/>
              </a:spcBef>
              <a:spcAft>
                <a:spcPts val="0"/>
              </a:spcAft>
              <a:buNone/>
            </a:pPr>
            <a:r>
              <a:rPr lang="en"/>
              <a:t>	We coordinate when to understand what changes bring the biggest benefits first</a:t>
            </a:r>
            <a:endParaRPr/>
          </a:p>
          <a:p>
            <a:pPr indent="0" lvl="0" marL="0" rtl="0" algn="l">
              <a:lnSpc>
                <a:spcPct val="114000"/>
              </a:lnSpc>
              <a:spcBef>
                <a:spcPts val="0"/>
              </a:spcBef>
              <a:spcAft>
                <a:spcPts val="0"/>
              </a:spcAft>
              <a:buNone/>
            </a:pPr>
            <a:r>
              <a:rPr lang="en"/>
              <a:t>	We work together to make these changes</a:t>
            </a:r>
            <a:endParaRPr/>
          </a:p>
          <a:p>
            <a:pPr indent="0" lvl="0" marL="0" rtl="0" algn="l">
              <a:lnSpc>
                <a:spcPct val="114000"/>
              </a:lnSpc>
              <a:spcBef>
                <a:spcPts val="0"/>
              </a:spcBef>
              <a:spcAft>
                <a:spcPts val="0"/>
              </a:spcAft>
              <a:buNone/>
            </a:pPr>
            <a:r>
              <a:t/>
            </a:r>
            <a:endParaRPr/>
          </a:p>
          <a:p>
            <a:pPr indent="0" lvl="0" marL="0" rtl="0" algn="l">
              <a:lnSpc>
                <a:spcPct val="114000"/>
              </a:lnSpc>
              <a:spcBef>
                <a:spcPts val="0"/>
              </a:spcBef>
              <a:spcAft>
                <a:spcPts val="0"/>
              </a:spcAft>
              <a:buNone/>
            </a:pPr>
            <a:r>
              <a:rPr lang="en"/>
              <a:t>This is new for us -- less than 180 days old -- but we are seeing lots of great traction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73d358073_2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73d358073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we still had one nagging doubt</a:t>
            </a:r>
            <a:endParaRPr/>
          </a:p>
          <a:p>
            <a:pPr indent="0" lvl="0" marL="0" rtl="0" algn="l">
              <a:spcBef>
                <a:spcPts val="0"/>
              </a:spcBef>
              <a:spcAft>
                <a:spcPts val="0"/>
              </a:spcAft>
              <a:buNone/>
            </a:pPr>
            <a:r>
              <a:rPr lang="en"/>
              <a:t>How do we KNOW where to invest?</a:t>
            </a:r>
            <a:endParaRPr/>
          </a:p>
          <a:p>
            <a:pPr indent="0" lvl="0" marL="0" rtl="0" algn="l">
              <a:spcBef>
                <a:spcPts val="0"/>
              </a:spcBef>
              <a:spcAft>
                <a:spcPts val="0"/>
              </a:spcAft>
              <a:buNone/>
            </a:pPr>
            <a:r>
              <a:rPr lang="en"/>
              <a:t>How do we select the right projects to invest in?</a:t>
            </a:r>
            <a:endParaRPr/>
          </a:p>
          <a:p>
            <a:pPr indent="0" lvl="0" marL="0" rtl="0" algn="l">
              <a:spcBef>
                <a:spcPts val="0"/>
              </a:spcBef>
              <a:spcAft>
                <a:spcPts val="0"/>
              </a:spcAft>
              <a:buNone/>
            </a:pPr>
            <a:r>
              <a:rPr lang="en"/>
              <a:t>How do we avoid risking missing out on a key development?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17adcd54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17adcd54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actually ALREADY had the answer in our strategy</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17adcd54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517adcd54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first thought we were on a journey from DIY to broadly adopting CNCF and other open source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17adcd545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17adcd545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got stuck and found building infrastructure together was a great waypoint for us</a:t>
            </a:r>
            <a:endParaRPr/>
          </a:p>
          <a:p>
            <a:pPr indent="0" lvl="0" marL="0" rtl="0" algn="l">
              <a:spcBef>
                <a:spcPts val="0"/>
              </a:spcBef>
              <a:spcAft>
                <a:spcPts val="0"/>
              </a:spcAft>
              <a:buNone/>
            </a:pPr>
            <a:r>
              <a:rPr lang="en"/>
              <a:t>We could rest, re-focus, and re-fuel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517adcd54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517adcd54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then we realised the Building Infra Together </a:t>
            </a:r>
            <a:r>
              <a:rPr b="1" i="1" lang="en"/>
              <a:t>IS</a:t>
            </a:r>
            <a:r>
              <a:rPr lang="en"/>
              <a:t> the Destination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do not need to predict the future. Or invest to heavily we can out-infrastructure everyone</a:t>
            </a:r>
            <a:endParaRPr/>
          </a:p>
          <a:p>
            <a:pPr indent="-298450" lvl="0" marL="457200" rtl="0" algn="l">
              <a:spcBef>
                <a:spcPts val="0"/>
              </a:spcBef>
              <a:spcAft>
                <a:spcPts val="0"/>
              </a:spcAft>
              <a:buSzPts val="1100"/>
              <a:buChar char="●"/>
            </a:pPr>
            <a:r>
              <a:rPr lang="en"/>
              <a:t>By building on others--like all of you--we can take advantage of your innovation and add what we need to give Spotify competitive advantages based on our needs</a:t>
            </a:r>
            <a:endParaRPr/>
          </a:p>
          <a:p>
            <a:pPr indent="-298450" lvl="0" marL="457200" rtl="0" algn="l">
              <a:spcBef>
                <a:spcPts val="0"/>
              </a:spcBef>
              <a:spcAft>
                <a:spcPts val="0"/>
              </a:spcAft>
              <a:buSzPts val="1100"/>
              <a:buChar char="●"/>
            </a:pPr>
            <a:r>
              <a:rPr lang="en"/>
              <a:t>By building with others--you and our internal customers--we can stay in touch with emerging needs and stay very relevant. We can leverage each other’s expertise to be greater than the sum of our parts</a:t>
            </a:r>
            <a:endParaRPr/>
          </a:p>
          <a:p>
            <a:pPr indent="-298450" lvl="0" marL="457200" rtl="0" algn="l">
              <a:spcBef>
                <a:spcPts val="0"/>
              </a:spcBef>
              <a:spcAft>
                <a:spcPts val="0"/>
              </a:spcAft>
              <a:buSzPts val="1100"/>
              <a:buChar char="●"/>
            </a:pPr>
            <a:r>
              <a:rPr lang="en"/>
              <a:t>By letting other build on us we can let them amplify our work, benefiting from the innovation of all communities (Spotify’s internal and the open CNCF community), for free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Build with communities is our new destination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17adcd545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17adcd545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as a mentioned at the start, we are still one the first parts of our journey. Year 2 of it, if fact</a:t>
            </a:r>
            <a:endParaRPr/>
          </a:p>
          <a:p>
            <a:pPr indent="0" lvl="0" marL="0" rtl="0" algn="l">
              <a:spcBef>
                <a:spcPts val="0"/>
              </a:spcBef>
              <a:spcAft>
                <a:spcPts val="0"/>
              </a:spcAft>
              <a:buNone/>
            </a:pPr>
            <a:r>
              <a:rPr lang="en"/>
              <a:t>We are inspired by many others. For example </a:t>
            </a:r>
            <a:endParaRPr/>
          </a:p>
          <a:p>
            <a:pPr indent="457200" lvl="0" marL="0" rtl="0" algn="l">
              <a:spcBef>
                <a:spcPts val="0"/>
              </a:spcBef>
              <a:spcAft>
                <a:spcPts val="0"/>
              </a:spcAft>
              <a:buNone/>
            </a:pPr>
            <a:r>
              <a:rPr lang="en"/>
              <a:t>Lyft has a growing consumer business and developed Envoy</a:t>
            </a:r>
            <a:endParaRPr/>
          </a:p>
          <a:p>
            <a:pPr indent="457200" lvl="0" marL="0" rtl="0" algn="l">
              <a:spcBef>
                <a:spcPts val="0"/>
              </a:spcBef>
              <a:spcAft>
                <a:spcPts val="0"/>
              </a:spcAft>
              <a:buNone/>
            </a:pPr>
            <a:r>
              <a:rPr lang="en"/>
              <a:t>Shopify also has a growing consumer business and has over 500 open source projects</a:t>
            </a:r>
            <a:endParaRPr/>
          </a:p>
          <a:p>
            <a:pPr indent="457200" lvl="0" marL="0" rtl="0" algn="l">
              <a:spcBef>
                <a:spcPts val="0"/>
              </a:spcBef>
              <a:spcAft>
                <a:spcPts val="0"/>
              </a:spcAft>
              <a:buNone/>
            </a:pPr>
            <a:r>
              <a:t/>
            </a:r>
            <a:endParaRPr/>
          </a:p>
          <a:p>
            <a:pPr indent="0" lvl="0" marL="0" rtl="0" algn="l">
              <a:spcBef>
                <a:spcPts val="0"/>
              </a:spcBef>
              <a:spcAft>
                <a:spcPts val="0"/>
              </a:spcAft>
              <a:buNone/>
            </a:pPr>
            <a:r>
              <a:rPr lang="en"/>
              <a:t>Here is what is next for us:</a:t>
            </a:r>
            <a:endParaRPr/>
          </a:p>
          <a:p>
            <a:pPr indent="0" lvl="0" marL="0" rtl="0" algn="l">
              <a:spcBef>
                <a:spcPts val="0"/>
              </a:spcBef>
              <a:spcAft>
                <a:spcPts val="0"/>
              </a:spcAft>
              <a:buNone/>
            </a:pPr>
            <a:r>
              <a:rPr lang="en"/>
              <a:t>	We want to increase our involvement in open projects, especially making more direct code contributions</a:t>
            </a:r>
            <a:endParaRPr/>
          </a:p>
          <a:p>
            <a:pPr indent="0" lvl="0" marL="0" rtl="0" algn="l">
              <a:spcBef>
                <a:spcPts val="0"/>
              </a:spcBef>
              <a:spcAft>
                <a:spcPts val="0"/>
              </a:spcAft>
              <a:buNone/>
            </a:pPr>
            <a:r>
              <a:rPr lang="en"/>
              <a:t>	We want to do more in the open. We have doubled our work in this over the last year</a:t>
            </a:r>
            <a:endParaRPr/>
          </a:p>
          <a:p>
            <a:pPr indent="0" lvl="0" marL="0" rtl="0" algn="l">
              <a:spcBef>
                <a:spcPts val="0"/>
              </a:spcBef>
              <a:spcAft>
                <a:spcPts val="0"/>
              </a:spcAft>
              <a:buNone/>
            </a:pPr>
            <a:r>
              <a:rPr lang="en"/>
              <a:t>	We want to formalise some arrangements to build more with many of you</a:t>
            </a:r>
            <a:endParaRPr/>
          </a:p>
          <a:p>
            <a:pPr indent="0" lvl="0" marL="0" rtl="0" algn="l">
              <a:spcBef>
                <a:spcPts val="0"/>
              </a:spcBef>
              <a:spcAft>
                <a:spcPts val="0"/>
              </a:spcAft>
              <a:buNone/>
            </a:pPr>
            <a:r>
              <a:rPr lang="en"/>
              <a:t>		Instead of waiting for Company X to do something </a:t>
            </a:r>
            <a:endParaRPr/>
          </a:p>
          <a:p>
            <a:pPr indent="0" lvl="0" marL="0" rtl="0" algn="l">
              <a:spcBef>
                <a:spcPts val="0"/>
              </a:spcBef>
              <a:spcAft>
                <a:spcPts val="0"/>
              </a:spcAft>
              <a:buNone/>
            </a:pPr>
            <a:r>
              <a:rPr lang="en"/>
              <a:t>		Let’s work together so “You and Spotify can build and advance the next version of [Your favourite project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Long-term we aspire to have a few top-level projects. </a:t>
            </a:r>
            <a:endParaRPr/>
          </a:p>
          <a:p>
            <a:pPr indent="457200" lvl="0" marL="457200" rtl="0" algn="l">
              <a:spcBef>
                <a:spcPts val="0"/>
              </a:spcBef>
              <a:spcAft>
                <a:spcPts val="0"/>
              </a:spcAft>
              <a:buNone/>
            </a:pPr>
            <a:r>
              <a:rPr lang="en"/>
              <a:t>We are working with others to help find things that make sense, in terms of need and work</a:t>
            </a:r>
            <a:endParaRPr/>
          </a:p>
          <a:p>
            <a:pPr indent="457200" lvl="0" marL="457200" rtl="0" algn="l">
              <a:spcBef>
                <a:spcPts val="0"/>
              </a:spcBef>
              <a:spcAft>
                <a:spcPts val="0"/>
              </a:spcAft>
              <a:buNone/>
            </a:pPr>
            <a:r>
              <a:rPr lang="en"/>
              <a:t>We do have some ideas thanks to input from some of you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73d358073_2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73d358073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73d358073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73d358073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 Caveat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still on our Journey</a:t>
            </a:r>
            <a:endParaRPr/>
          </a:p>
          <a:p>
            <a:pPr indent="0" lvl="0" marL="0" rtl="0" algn="l">
              <a:spcBef>
                <a:spcPts val="0"/>
              </a:spcBef>
              <a:spcAft>
                <a:spcPts val="0"/>
              </a:spcAft>
              <a:buNone/>
            </a:pPr>
            <a:r>
              <a:rPr lang="en"/>
              <a:t>We have not found all the answers</a:t>
            </a:r>
            <a:endParaRPr/>
          </a:p>
          <a:p>
            <a:pPr indent="0" lvl="0" marL="0" rtl="0" algn="l">
              <a:spcBef>
                <a:spcPts val="0"/>
              </a:spcBef>
              <a:spcAft>
                <a:spcPts val="0"/>
              </a:spcAft>
              <a:buNone/>
            </a:pPr>
            <a:r>
              <a:rPr lang="en"/>
              <a:t>However, our teams have learned some very useful lessons</a:t>
            </a:r>
            <a:endParaRPr/>
          </a:p>
          <a:p>
            <a:pPr indent="0" lvl="0" marL="0" rtl="0" algn="l">
              <a:spcBef>
                <a:spcPts val="0"/>
              </a:spcBef>
              <a:spcAft>
                <a:spcPts val="0"/>
              </a:spcAft>
              <a:buNone/>
            </a:pPr>
            <a:r>
              <a:rPr lang="en"/>
              <a:t>We want to share these because we are all in the infrastructure space together</a:t>
            </a:r>
            <a:endParaRPr/>
          </a:p>
          <a:p>
            <a:pPr indent="0" lvl="0" marL="0" rtl="0" algn="l">
              <a:spcBef>
                <a:spcPts val="0"/>
              </a:spcBef>
              <a:spcAft>
                <a:spcPts val="0"/>
              </a:spcAft>
              <a:buNone/>
            </a:pPr>
            <a:r>
              <a:rPr lang="en"/>
              <a:t>...and we hope to talk more with all of you and learn more while we are here this week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73d358073_2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73d358073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73d35807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73d35807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73d358073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73d358073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First, a little more about us...</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We love good infrastructure at Spotify. It is at the heart of our technology</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We were an early adopter of modern infrastructure practices</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Nearly a decade ago, we adopted microservices and containers.</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	Many people joined us years ago for this reason</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And, as you may have see in our videos, we were already adopted agile practices</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	like micro-releases, operations in squads, and more</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17adcd54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17adcd54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But, we were so early that we built much of our infrastructure technology ourselves, </a:t>
            </a:r>
            <a:endParaRPr sz="1200">
              <a:solidFill>
                <a:srgbClr val="333333"/>
              </a:solidFill>
              <a:highlight>
                <a:srgbClr val="FFFFFF"/>
              </a:highlight>
              <a:latin typeface="Helvetica Neue"/>
              <a:ea typeface="Helvetica Neue"/>
              <a:cs typeface="Helvetica Neue"/>
              <a:sym typeface="Helvetica Neue"/>
            </a:endParaRPr>
          </a:p>
          <a:p>
            <a:pPr indent="457200" lvl="0" marL="0" rtl="0" algn="l">
              <a:spcBef>
                <a:spcPts val="0"/>
              </a:spcBef>
              <a:spcAft>
                <a:spcPts val="0"/>
              </a:spcAft>
              <a:buNone/>
            </a:pPr>
            <a:r>
              <a:rPr lang="en" sz="1200" u="sng">
                <a:solidFill>
                  <a:srgbClr val="333333"/>
                </a:solidFill>
                <a:highlight>
                  <a:srgbClr val="FFFFFF"/>
                </a:highlight>
                <a:latin typeface="Helvetica Neue"/>
                <a:ea typeface="Helvetica Neue"/>
                <a:cs typeface="Helvetica Neue"/>
                <a:sym typeface="Helvetica Neue"/>
              </a:rPr>
              <a:t>before</a:t>
            </a:r>
            <a:r>
              <a:rPr lang="en" sz="1200">
                <a:solidFill>
                  <a:srgbClr val="333333"/>
                </a:solidFill>
                <a:highlight>
                  <a:srgbClr val="FFFFFF"/>
                </a:highlight>
                <a:latin typeface="Helvetica Neue"/>
                <a:ea typeface="Helvetica Neue"/>
                <a:cs typeface="Helvetica Neue"/>
                <a:sym typeface="Helvetica Neue"/>
              </a:rPr>
              <a:t> CNCF was formed --- or had grown past it’s starting set of products</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(That's how ingrained infra is into our DNA)</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Here is just </a:t>
            </a:r>
            <a:r>
              <a:rPr b="1" lang="en" sz="1200">
                <a:solidFill>
                  <a:srgbClr val="333333"/>
                </a:solidFill>
                <a:highlight>
                  <a:srgbClr val="FFFFFF"/>
                </a:highlight>
                <a:latin typeface="Helvetica Neue"/>
                <a:ea typeface="Helvetica Neue"/>
                <a:cs typeface="Helvetica Neue"/>
                <a:sym typeface="Helvetica Neue"/>
              </a:rPr>
              <a:t>SOME</a:t>
            </a:r>
            <a:r>
              <a:rPr lang="en" sz="1200">
                <a:solidFill>
                  <a:srgbClr val="333333"/>
                </a:solidFill>
                <a:highlight>
                  <a:srgbClr val="FFFFFF"/>
                </a:highlight>
                <a:latin typeface="Helvetica Neue"/>
                <a:ea typeface="Helvetica Neue"/>
                <a:cs typeface="Helvetica Neue"/>
                <a:sym typeface="Helvetica Neue"/>
              </a:rPr>
              <a:t> of what we have:</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Helios -&gt; k8s</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Hermes -&gt; gRPC</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Alien -&gt; Grafana</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Apollo -&gt; Spring</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Celo -&gt; Vault</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Heroic -&gt; Prometheus</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You can find these on Github under the Spotify public organisation.</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We also have the very popular Luigi project there</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It is our most popular open source project (with over 11,500 stars) created by Spotify’s Data Infrastructure organisation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Ironically, we open-sourced the Helios (which we were already using at scale in production)</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the same week Kubernetes was opened</a:t>
            </a:r>
            <a:endParaRPr sz="1200">
              <a:solidFill>
                <a:srgbClr val="333333"/>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73d358073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73d358073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we have have been using these, and other infrastructure technologies, at scale</a:t>
            </a:r>
            <a:endParaRPr/>
          </a:p>
          <a:p>
            <a:pPr indent="457200" lvl="0" marL="0" rtl="0" algn="l">
              <a:spcBef>
                <a:spcPts val="0"/>
              </a:spcBef>
              <a:spcAft>
                <a:spcPts val="0"/>
              </a:spcAft>
              <a:buNone/>
            </a:pPr>
            <a:r>
              <a:rPr lang="en"/>
              <a:t>--for years, through rapid growth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are some numbers to show how much we move with infra on a daily basis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Over 2500 microservices</a:t>
            </a:r>
            <a:endParaRPr/>
          </a:p>
          <a:p>
            <a:pPr indent="0" lvl="0" marL="0" rtl="0" algn="l">
              <a:spcBef>
                <a:spcPts val="0"/>
              </a:spcBef>
              <a:spcAft>
                <a:spcPts val="0"/>
              </a:spcAft>
              <a:buNone/>
            </a:pPr>
            <a:r>
              <a:rPr lang="en"/>
              <a:t>- Hundreds of deployments per day</a:t>
            </a:r>
            <a:endParaRPr/>
          </a:p>
          <a:p>
            <a:pPr indent="0" lvl="0" marL="0" rtl="0" algn="l">
              <a:spcBef>
                <a:spcPts val="0"/>
              </a:spcBef>
              <a:spcAft>
                <a:spcPts val="0"/>
              </a:spcAft>
              <a:buNone/>
            </a:pPr>
            <a:r>
              <a:rPr lang="en"/>
              <a:t>- Over 200 million MAUs</a:t>
            </a:r>
            <a:endParaRPr/>
          </a:p>
          <a:p>
            <a:pPr indent="0" lvl="0" marL="0" rtl="0" algn="l">
              <a:spcBef>
                <a:spcPts val="0"/>
              </a:spcBef>
              <a:spcAft>
                <a:spcPts val="0"/>
              </a:spcAft>
              <a:buNone/>
            </a:pPr>
            <a:r>
              <a:rPr lang="en"/>
              <a:t>- Over 8 million QPS at the perimeter</a:t>
            </a:r>
            <a:endParaRPr/>
          </a:p>
          <a:p>
            <a:pPr indent="0" lvl="0" marL="0" rtl="0" algn="l">
              <a:spcBef>
                <a:spcPts val="0"/>
              </a:spcBef>
              <a:spcAft>
                <a:spcPts val="0"/>
              </a:spcAft>
              <a:buNone/>
            </a:pPr>
            <a:r>
              <a:rPr lang="en"/>
              <a:t>- Capture billions of events per hour</a:t>
            </a:r>
            <a:endParaRPr/>
          </a:p>
          <a:p>
            <a:pPr indent="0" lvl="0" marL="0" rtl="0" algn="l">
              <a:spcBef>
                <a:spcPts val="0"/>
              </a:spcBef>
              <a:spcAft>
                <a:spcPts val="0"/>
              </a:spcAft>
              <a:buNone/>
            </a:pPr>
            <a:r>
              <a:rPr lang="en"/>
              <a:t>- We have 22 open projects on Github, the most popular of which is Luigi, from Spotify’s Data Infrastructure tribe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(BTW, none of these numbers are new. You will find them in presentations from 2018 or early 2019):</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jp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0" name="Google Shape;60;p14"/>
          <p:cNvPicPr preferRelativeResize="0"/>
          <p:nvPr/>
        </p:nvPicPr>
        <p:blipFill rotWithShape="1">
          <a:blip r:embed="rId2">
            <a:alphaModFix/>
          </a:blip>
          <a:srcRect b="0" l="0" r="0" t="0"/>
          <a:stretch/>
        </p:blipFill>
        <p:spPr>
          <a:xfrm>
            <a:off x="0" y="0"/>
            <a:ext cx="9143998" cy="5143500"/>
          </a:xfrm>
          <a:prstGeom prst="rect">
            <a:avLst/>
          </a:prstGeom>
          <a:noFill/>
          <a:ln>
            <a:noFill/>
          </a:ln>
        </p:spPr>
      </p:pic>
      <p:pic>
        <p:nvPicPr>
          <p:cNvPr id="61" name="Google Shape;61;p14"/>
          <p:cNvPicPr preferRelativeResize="0"/>
          <p:nvPr/>
        </p:nvPicPr>
        <p:blipFill rotWithShape="1">
          <a:blip r:embed="rId3">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62" name="Shape 62"/>
        <p:cNvGrpSpPr/>
        <p:nvPr/>
      </p:nvGrpSpPr>
      <p:grpSpPr>
        <a:xfrm>
          <a:off x="0" y="0"/>
          <a:ext cx="0" cy="0"/>
          <a:chOff x="0" y="0"/>
          <a:chExt cx="0" cy="0"/>
        </a:xfrm>
      </p:grpSpPr>
      <p:sp>
        <p:nvSpPr>
          <p:cNvPr id="63" name="Google Shape;63;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4" name="Google Shape;64;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5" name="Google Shape;65;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6" name="Google Shape;66;p1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7" name="Google Shape;67;p15"/>
          <p:cNvPicPr preferRelativeResize="0"/>
          <p:nvPr/>
        </p:nvPicPr>
        <p:blipFill rotWithShape="1">
          <a:blip r:embed="rId3">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 Header">
    <p:spTree>
      <p:nvGrpSpPr>
        <p:cNvPr id="68" name="Shape 68"/>
        <p:cNvGrpSpPr/>
        <p:nvPr/>
      </p:nvGrpSpPr>
      <p:grpSpPr>
        <a:xfrm>
          <a:off x="0" y="0"/>
          <a:ext cx="0" cy="0"/>
          <a:chOff x="0" y="0"/>
          <a:chExt cx="0" cy="0"/>
        </a:xfrm>
      </p:grpSpPr>
      <p:sp>
        <p:nvSpPr>
          <p:cNvPr id="69" name="Google Shape;6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6"/>
          <p:cNvSpPr txBox="1"/>
          <p:nvPr>
            <p:ph type="title"/>
          </p:nvPr>
        </p:nvSpPr>
        <p:spPr>
          <a:xfrm>
            <a:off x="321845" y="-5891"/>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3" name="Google Shape;73;p16"/>
          <p:cNvPicPr preferRelativeResize="0"/>
          <p:nvPr/>
        </p:nvPicPr>
        <p:blipFill rotWithShape="1">
          <a:blip r:embed="rId2">
            <a:alphaModFix/>
          </a:blip>
          <a:srcRect b="0" l="0" r="0" t="0"/>
          <a:stretch/>
        </p:blipFill>
        <p:spPr>
          <a:xfrm>
            <a:off x="0" y="0"/>
            <a:ext cx="9143998" cy="5143500"/>
          </a:xfrm>
          <a:prstGeom prst="rect">
            <a:avLst/>
          </a:prstGeom>
          <a:noFill/>
          <a:ln>
            <a:noFill/>
          </a:ln>
        </p:spPr>
      </p:pic>
      <p:pic>
        <p:nvPicPr>
          <p:cNvPr id="74" name="Google Shape;74;p16"/>
          <p:cNvPicPr preferRelativeResize="0"/>
          <p:nvPr/>
        </p:nvPicPr>
        <p:blipFill>
          <a:blip r:embed="rId3">
            <a:alphaModFix/>
          </a:blip>
          <a:stretch>
            <a:fillRect/>
          </a:stretch>
        </p:blipFill>
        <p:spPr>
          <a:xfrm>
            <a:off x="7704919" y="4688203"/>
            <a:ext cx="1439084" cy="431964"/>
          </a:xfrm>
          <a:prstGeom prst="rect">
            <a:avLst/>
          </a:prstGeom>
          <a:noFill/>
          <a:ln>
            <a:noFill/>
          </a:ln>
        </p:spPr>
      </p:pic>
      <p:sp>
        <p:nvSpPr>
          <p:cNvPr id="75" name="Google Shape;75;p16"/>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 name="Google Shape;76;p16"/>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7" name="Shape 77"/>
        <p:cNvGrpSpPr/>
        <p:nvPr/>
      </p:nvGrpSpPr>
      <p:grpSpPr>
        <a:xfrm>
          <a:off x="0" y="0"/>
          <a:ext cx="0" cy="0"/>
          <a:chOff x="0" y="0"/>
          <a:chExt cx="0" cy="0"/>
        </a:xfrm>
      </p:grpSpPr>
      <p:sp>
        <p:nvSpPr>
          <p:cNvPr id="78" name="Google Shape;78;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9" name="Google Shape;79;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0" name="Google Shape;80;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1" name="Google Shape;81;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3" name="Google Shape;83;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4" name="Shape 84"/>
        <p:cNvGrpSpPr/>
        <p:nvPr/>
      </p:nvGrpSpPr>
      <p:grpSpPr>
        <a:xfrm>
          <a:off x="0" y="0"/>
          <a:ext cx="0" cy="0"/>
          <a:chOff x="0" y="0"/>
          <a:chExt cx="0" cy="0"/>
        </a:xfrm>
      </p:grpSpPr>
      <p:sp>
        <p:nvSpPr>
          <p:cNvPr id="85" name="Google Shape;85;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6" name="Google Shape;86;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7" name="Google Shape;87;p18"/>
          <p:cNvSpPr txBox="1"/>
          <p:nvPr>
            <p:ph idx="2" type="body"/>
          </p:nvPr>
        </p:nvSpPr>
        <p:spPr>
          <a:xfrm>
            <a:off x="629841" y="1878806"/>
            <a:ext cx="3868500" cy="27633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8" name="Google Shape;88;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89" name="Google Shape;89;p18"/>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0" name="Google Shape;90;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2" name="Google Shape;92;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3" name="Shape 93"/>
        <p:cNvGrpSpPr/>
        <p:nvPr/>
      </p:nvGrpSpPr>
      <p:grpSpPr>
        <a:xfrm>
          <a:off x="0" y="0"/>
          <a:ext cx="0" cy="0"/>
          <a:chOff x="0" y="0"/>
          <a:chExt cx="0" cy="0"/>
        </a:xfrm>
      </p:grpSpPr>
      <p:sp>
        <p:nvSpPr>
          <p:cNvPr id="94" name="Google Shape;94;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5" name="Google Shape;95;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6" name="Google Shape;96;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0" name="Google Shape;100;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02" name="Shape 102"/>
        <p:cNvGrpSpPr/>
        <p:nvPr/>
      </p:nvGrpSpPr>
      <p:grpSpPr>
        <a:xfrm>
          <a:off x="0" y="0"/>
          <a:ext cx="0" cy="0"/>
          <a:chOff x="0" y="0"/>
          <a:chExt cx="0" cy="0"/>
        </a:xfrm>
      </p:grpSpPr>
      <p:sp>
        <p:nvSpPr>
          <p:cNvPr id="103" name="Google Shape;103;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4" name="Google Shape;104;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05" name="Google Shape;105;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06" name="Google Shape;106;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8" name="Google Shape;108;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9" name="Shape 109"/>
        <p:cNvGrpSpPr/>
        <p:nvPr/>
      </p:nvGrpSpPr>
      <p:grpSpPr>
        <a:xfrm>
          <a:off x="0" y="0"/>
          <a:ext cx="0" cy="0"/>
          <a:chOff x="0" y="0"/>
          <a:chExt cx="0" cy="0"/>
        </a:xfrm>
      </p:grpSpPr>
      <p:sp>
        <p:nvSpPr>
          <p:cNvPr id="110" name="Google Shape;110;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1" name="Google Shape;111;p22"/>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12" name="Google Shape;112;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13" name="Google Shape;113;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4" name="Google Shape;114;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5" name="Google Shape;115;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6" name="Shape 116"/>
        <p:cNvGrpSpPr/>
        <p:nvPr/>
      </p:nvGrpSpPr>
      <p:grpSpPr>
        <a:xfrm>
          <a:off x="0" y="0"/>
          <a:ext cx="0" cy="0"/>
          <a:chOff x="0" y="0"/>
          <a:chExt cx="0" cy="0"/>
        </a:xfrm>
      </p:grpSpPr>
      <p:sp>
        <p:nvSpPr>
          <p:cNvPr id="117" name="Google Shape;117;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8" name="Google Shape;118;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9" name="Google Shape;119;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1" name="Google Shape;121;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5" name="Google Shape;125;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ront">
  <p:cSld name="Title Slide">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6"/>
          <p:cNvSpPr txBox="1"/>
          <p:nvPr>
            <p:ph type="ctrTitle"/>
          </p:nvPr>
        </p:nvSpPr>
        <p:spPr>
          <a:xfrm>
            <a:off x="625650" y="1029150"/>
            <a:ext cx="7892700" cy="30852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FFFFFF"/>
              </a:buClr>
              <a:buSzPts val="6000"/>
              <a:buFont typeface="Proxima Nova"/>
              <a:buNone/>
              <a:defRPr sz="6000">
                <a:solidFill>
                  <a:srgbClr val="FFFFFF"/>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pic>
        <p:nvPicPr>
          <p:cNvPr descr="SPO_white.pdf" id="133" name="Google Shape;133;p26"/>
          <p:cNvPicPr preferRelativeResize="0"/>
          <p:nvPr/>
        </p:nvPicPr>
        <p:blipFill rotWithShape="1">
          <a:blip r:embed="rId3">
            <a:alphaModFix/>
          </a:blip>
          <a:srcRect b="0" l="0" r="0" t="0"/>
          <a:stretch/>
        </p:blipFill>
        <p:spPr>
          <a:xfrm>
            <a:off x="7193250" y="4393450"/>
            <a:ext cx="1391100" cy="437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p:cSld name="Section Header">
    <p:bg>
      <p:bgPr>
        <a:solidFill>
          <a:srgbClr val="182351"/>
        </a:solidFill>
      </p:bgPr>
    </p:bg>
    <p:spTree>
      <p:nvGrpSpPr>
        <p:cNvPr id="134" name="Shape 134"/>
        <p:cNvGrpSpPr/>
        <p:nvPr/>
      </p:nvGrpSpPr>
      <p:grpSpPr>
        <a:xfrm>
          <a:off x="0" y="0"/>
          <a:ext cx="0" cy="0"/>
          <a:chOff x="0" y="0"/>
          <a:chExt cx="0" cy="0"/>
        </a:xfrm>
      </p:grpSpPr>
      <p:sp>
        <p:nvSpPr>
          <p:cNvPr id="135" name="Google Shape;135;p27"/>
          <p:cNvSpPr txBox="1"/>
          <p:nvPr>
            <p:ph idx="1" type="subTitle"/>
          </p:nvPr>
        </p:nvSpPr>
        <p:spPr>
          <a:xfrm>
            <a:off x="769350" y="3223250"/>
            <a:ext cx="5040600" cy="1170300"/>
          </a:xfrm>
          <a:prstGeom prst="rect">
            <a:avLst/>
          </a:prstGeom>
        </p:spPr>
        <p:txBody>
          <a:bodyPr anchorCtr="0" anchor="b" bIns="91425" lIns="91425" spcFirstLastPara="1" rIns="91425" wrap="square" tIns="91425"/>
          <a:lstStyle>
            <a:lvl1pPr lvl="0" rtl="0">
              <a:lnSpc>
                <a:spcPct val="120000"/>
              </a:lnSpc>
              <a:spcBef>
                <a:spcPts val="0"/>
              </a:spcBef>
              <a:spcAft>
                <a:spcPts val="0"/>
              </a:spcAft>
              <a:buNone/>
              <a:defRPr b="0" sz="1400"/>
            </a:lvl1pPr>
            <a:lvl2pPr lvl="1" rtl="0">
              <a:spcBef>
                <a:spcPts val="1000"/>
              </a:spcBef>
              <a:spcAft>
                <a:spcPts val="0"/>
              </a:spcAft>
              <a:buNone/>
              <a:defRPr>
                <a:latin typeface="Helvetica Neue"/>
                <a:ea typeface="Helvetica Neue"/>
                <a:cs typeface="Helvetica Neue"/>
                <a:sym typeface="Helvetica Neue"/>
              </a:defRPr>
            </a:lvl2pPr>
            <a:lvl3pPr lvl="2" rtl="0">
              <a:spcBef>
                <a:spcPts val="0"/>
              </a:spcBef>
              <a:spcAft>
                <a:spcPts val="0"/>
              </a:spcAft>
              <a:buNone/>
              <a:defRPr>
                <a:latin typeface="Helvetica Neue"/>
                <a:ea typeface="Helvetica Neue"/>
                <a:cs typeface="Helvetica Neue"/>
                <a:sym typeface="Helvetica Neue"/>
              </a:defRPr>
            </a:lvl3pPr>
            <a:lvl4pPr lvl="3" rtl="0">
              <a:spcBef>
                <a:spcPts val="0"/>
              </a:spcBef>
              <a:spcAft>
                <a:spcPts val="0"/>
              </a:spcAft>
              <a:buNone/>
              <a:defRPr>
                <a:latin typeface="Helvetica Neue"/>
                <a:ea typeface="Helvetica Neue"/>
                <a:cs typeface="Helvetica Neue"/>
                <a:sym typeface="Helvetica Neue"/>
              </a:defRPr>
            </a:lvl4pPr>
            <a:lvl5pPr lvl="4" rtl="0">
              <a:spcBef>
                <a:spcPts val="0"/>
              </a:spcBef>
              <a:spcAft>
                <a:spcPts val="0"/>
              </a:spcAft>
              <a:buNone/>
              <a:defRPr>
                <a:latin typeface="Helvetica Neue"/>
                <a:ea typeface="Helvetica Neue"/>
                <a:cs typeface="Helvetica Neue"/>
                <a:sym typeface="Helvetica Neue"/>
              </a:defRPr>
            </a:lvl5pPr>
            <a:lvl6pPr lvl="5" rtl="0">
              <a:spcBef>
                <a:spcPts val="0"/>
              </a:spcBef>
              <a:spcAft>
                <a:spcPts val="0"/>
              </a:spcAft>
              <a:buNone/>
              <a:defRPr>
                <a:latin typeface="Helvetica Neue"/>
                <a:ea typeface="Helvetica Neue"/>
                <a:cs typeface="Helvetica Neue"/>
                <a:sym typeface="Helvetica Neue"/>
              </a:defRPr>
            </a:lvl6pPr>
            <a:lvl7pPr lvl="6" rtl="0">
              <a:spcBef>
                <a:spcPts val="0"/>
              </a:spcBef>
              <a:spcAft>
                <a:spcPts val="0"/>
              </a:spcAft>
              <a:buNone/>
              <a:defRPr>
                <a:latin typeface="Helvetica Neue"/>
                <a:ea typeface="Helvetica Neue"/>
                <a:cs typeface="Helvetica Neue"/>
                <a:sym typeface="Helvetica Neue"/>
              </a:defRPr>
            </a:lvl7pPr>
            <a:lvl8pPr lvl="7" rtl="0">
              <a:spcBef>
                <a:spcPts val="0"/>
              </a:spcBef>
              <a:spcAft>
                <a:spcPts val="0"/>
              </a:spcAft>
              <a:buNone/>
              <a:defRPr>
                <a:latin typeface="Helvetica Neue"/>
                <a:ea typeface="Helvetica Neue"/>
                <a:cs typeface="Helvetica Neue"/>
                <a:sym typeface="Helvetica Neue"/>
              </a:defRPr>
            </a:lvl8pPr>
            <a:lvl9pPr lvl="8" rtl="0">
              <a:spcBef>
                <a:spcPts val="0"/>
              </a:spcBef>
              <a:spcAft>
                <a:spcPts val="0"/>
              </a:spcAft>
              <a:buNone/>
              <a:defRPr>
                <a:latin typeface="Helvetica Neue"/>
                <a:ea typeface="Helvetica Neue"/>
                <a:cs typeface="Helvetica Neue"/>
                <a:sym typeface="Helvetica Neue"/>
              </a:defRPr>
            </a:lvl9pPr>
          </a:lstStyle>
          <a:p/>
        </p:txBody>
      </p:sp>
      <p:pic>
        <p:nvPicPr>
          <p:cNvPr descr="SPO_white.pdf" id="136" name="Google Shape;136;p27"/>
          <p:cNvPicPr preferRelativeResize="0"/>
          <p:nvPr/>
        </p:nvPicPr>
        <p:blipFill rotWithShape="1">
          <a:blip r:embed="rId2">
            <a:alphaModFix/>
          </a:blip>
          <a:srcRect b="0" l="0" r="0" t="0"/>
          <a:stretch/>
        </p:blipFill>
        <p:spPr>
          <a:xfrm>
            <a:off x="7193250" y="4393450"/>
            <a:ext cx="1391100" cy="437400"/>
          </a:xfrm>
          <a:prstGeom prst="rect">
            <a:avLst/>
          </a:prstGeom>
          <a:noFill/>
          <a:ln>
            <a:noFill/>
          </a:ln>
        </p:spPr>
      </p:pic>
      <p:sp>
        <p:nvSpPr>
          <p:cNvPr id="137" name="Google Shape;137;p27"/>
          <p:cNvSpPr txBox="1"/>
          <p:nvPr>
            <p:ph type="title"/>
          </p:nvPr>
        </p:nvSpPr>
        <p:spPr>
          <a:xfrm>
            <a:off x="687900" y="459975"/>
            <a:ext cx="7615800" cy="6801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a:solidFill>
                  <a:srgbClr val="24E679"/>
                </a:solidFill>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p:cSld name="Custom Layout">
    <p:spTree>
      <p:nvGrpSpPr>
        <p:cNvPr id="138" name="Shape 138"/>
        <p:cNvGrpSpPr/>
        <p:nvPr/>
      </p:nvGrpSpPr>
      <p:grpSpPr>
        <a:xfrm>
          <a:off x="0" y="0"/>
          <a:ext cx="0" cy="0"/>
          <a:chOff x="0" y="0"/>
          <a:chExt cx="0" cy="0"/>
        </a:xfrm>
      </p:grpSpPr>
      <p:sp>
        <p:nvSpPr>
          <p:cNvPr id="139" name="Google Shape;139;p28"/>
          <p:cNvSpPr txBox="1"/>
          <p:nvPr>
            <p:ph idx="1" type="body"/>
          </p:nvPr>
        </p:nvSpPr>
        <p:spPr>
          <a:xfrm>
            <a:off x="764105" y="1487500"/>
            <a:ext cx="7615800" cy="3197400"/>
          </a:xfrm>
          <a:prstGeom prst="rect">
            <a:avLst/>
          </a:prstGeom>
          <a:noFill/>
          <a:ln>
            <a:noFill/>
          </a:ln>
        </p:spPr>
        <p:txBody>
          <a:bodyPr anchorCtr="0" anchor="t" bIns="91425" lIns="0" spcFirstLastPara="1" rIns="91425" wrap="square" tIns="91425"/>
          <a:lstStyle>
            <a:lvl1pPr indent="-342900" lvl="0" marL="457200" rtl="0">
              <a:spcBef>
                <a:spcPts val="1000"/>
              </a:spcBef>
              <a:spcAft>
                <a:spcPts val="0"/>
              </a:spcAft>
              <a:buSzPts val="1800"/>
              <a:buChar char="–"/>
              <a:defRPr sz="1800"/>
            </a:lvl1pPr>
            <a:lvl2pPr indent="-317500" lvl="1" marL="914400" rtl="0">
              <a:lnSpc>
                <a:spcPct val="115000"/>
              </a:lnSpc>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40" name="Google Shape;140;p28"/>
          <p:cNvSpPr txBox="1"/>
          <p:nvPr>
            <p:ph type="title"/>
          </p:nvPr>
        </p:nvSpPr>
        <p:spPr>
          <a:xfrm>
            <a:off x="687900" y="459975"/>
            <a:ext cx="7434000" cy="6801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a:solidFill>
                  <a:srgbClr val="24E679"/>
                </a:solidFill>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 body">
  <p:cSld name="Custom Layout_2">
    <p:spTree>
      <p:nvGrpSpPr>
        <p:cNvPr id="141" name="Shape 141"/>
        <p:cNvGrpSpPr/>
        <p:nvPr/>
      </p:nvGrpSpPr>
      <p:grpSpPr>
        <a:xfrm>
          <a:off x="0" y="0"/>
          <a:ext cx="0" cy="0"/>
          <a:chOff x="0" y="0"/>
          <a:chExt cx="0" cy="0"/>
        </a:xfrm>
      </p:grpSpPr>
      <p:sp>
        <p:nvSpPr>
          <p:cNvPr id="142" name="Google Shape;142;p29"/>
          <p:cNvSpPr txBox="1"/>
          <p:nvPr>
            <p:ph idx="1" type="body"/>
          </p:nvPr>
        </p:nvSpPr>
        <p:spPr>
          <a:xfrm>
            <a:off x="746939" y="1182700"/>
            <a:ext cx="7782000" cy="3197400"/>
          </a:xfrm>
          <a:prstGeom prst="rect">
            <a:avLst/>
          </a:prstGeom>
          <a:noFill/>
          <a:ln>
            <a:noFill/>
          </a:ln>
        </p:spPr>
        <p:txBody>
          <a:bodyPr anchorCtr="0" anchor="t" bIns="91425" lIns="0" spcFirstLastPara="1" rIns="91425" wrap="square" tIns="91425"/>
          <a:lstStyle>
            <a:lvl1pPr indent="-342900" lvl="0" marL="457200" rtl="0">
              <a:spcBef>
                <a:spcPts val="1000"/>
              </a:spcBef>
              <a:spcAft>
                <a:spcPts val="0"/>
              </a:spcAft>
              <a:buSzPts val="1800"/>
              <a:buChar char="–"/>
              <a:defRPr sz="1800"/>
            </a:lvl1pPr>
            <a:lvl2pPr indent="-317500" lvl="1" marL="914400" rtl="0">
              <a:lnSpc>
                <a:spcPct val="115000"/>
              </a:lnSpc>
              <a:spcBef>
                <a:spcPts val="200"/>
              </a:spcBef>
              <a:spcAft>
                <a:spcPts val="0"/>
              </a:spcAft>
              <a:buSzPts val="1400"/>
              <a:buChar char="–"/>
              <a:defRPr/>
            </a:lvl2pPr>
            <a:lvl3pPr indent="-317500" lvl="2" marL="1371600" rtl="0">
              <a:spcBef>
                <a:spcPts val="20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3" name="Google Shape;143;p29"/>
          <p:cNvSpPr txBox="1"/>
          <p:nvPr>
            <p:ph type="title"/>
          </p:nvPr>
        </p:nvSpPr>
        <p:spPr>
          <a:xfrm>
            <a:off x="687900" y="459975"/>
            <a:ext cx="7615800" cy="680100"/>
          </a:xfrm>
          <a:prstGeom prst="rect">
            <a:avLst/>
          </a:prstGeom>
        </p:spPr>
        <p:txBody>
          <a:bodyPr anchorCtr="0" anchor="ctr" bIns="91425" lIns="91425" spcFirstLastPara="1" rIns="91425" wrap="square" tIns="91425"/>
          <a:lstStyle>
            <a:lvl1pPr lvl="0" rtl="0">
              <a:spcBef>
                <a:spcPts val="0"/>
              </a:spcBef>
              <a:spcAft>
                <a:spcPts val="0"/>
              </a:spcAft>
              <a:buNone/>
              <a:defRPr>
                <a:solidFill>
                  <a:srgbClr val="24E679"/>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ide-By-Side 1">
  <p:cSld name="Custom Layout_2_1">
    <p:spTree>
      <p:nvGrpSpPr>
        <p:cNvPr id="144" name="Shape 144"/>
        <p:cNvGrpSpPr/>
        <p:nvPr/>
      </p:nvGrpSpPr>
      <p:grpSpPr>
        <a:xfrm>
          <a:off x="0" y="0"/>
          <a:ext cx="0" cy="0"/>
          <a:chOff x="0" y="0"/>
          <a:chExt cx="0" cy="0"/>
        </a:xfrm>
      </p:grpSpPr>
      <p:sp>
        <p:nvSpPr>
          <p:cNvPr id="145" name="Google Shape;145;p30"/>
          <p:cNvSpPr txBox="1"/>
          <p:nvPr>
            <p:ph idx="1" type="body"/>
          </p:nvPr>
        </p:nvSpPr>
        <p:spPr>
          <a:xfrm>
            <a:off x="746913" y="1487511"/>
            <a:ext cx="3713100" cy="3197400"/>
          </a:xfrm>
          <a:prstGeom prst="rect">
            <a:avLst/>
          </a:prstGeom>
          <a:noFill/>
          <a:ln>
            <a:noFill/>
          </a:ln>
        </p:spPr>
        <p:txBody>
          <a:bodyPr anchorCtr="0" anchor="t" bIns="91425" lIns="0" spcFirstLastPara="1" rIns="91425" wrap="square" tIns="91425"/>
          <a:lstStyle>
            <a:lvl1pPr indent="-342900" lvl="0" marL="457200" rtl="0">
              <a:spcBef>
                <a:spcPts val="1000"/>
              </a:spcBef>
              <a:spcAft>
                <a:spcPts val="0"/>
              </a:spcAft>
              <a:buClr>
                <a:srgbClr val="B8EFBC"/>
              </a:buClr>
              <a:buSzPts val="1800"/>
              <a:buChar char="–"/>
              <a:defRPr sz="1800">
                <a:solidFill>
                  <a:srgbClr val="B8EFBC"/>
                </a:solidFill>
              </a:defRPr>
            </a:lvl1pPr>
            <a:lvl2pPr indent="-317500" lvl="1" marL="914400" rtl="0">
              <a:lnSpc>
                <a:spcPct val="115000"/>
              </a:lnSpc>
              <a:spcBef>
                <a:spcPts val="200"/>
              </a:spcBef>
              <a:spcAft>
                <a:spcPts val="0"/>
              </a:spcAft>
              <a:buSzPts val="1400"/>
              <a:buChar char="–"/>
              <a:defRPr/>
            </a:lvl2pPr>
            <a:lvl3pPr indent="-317500" lvl="2" marL="1371600" rtl="0">
              <a:spcBef>
                <a:spcPts val="20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46" name="Google Shape;146;p30"/>
          <p:cNvSpPr txBox="1"/>
          <p:nvPr>
            <p:ph type="title"/>
          </p:nvPr>
        </p:nvSpPr>
        <p:spPr>
          <a:xfrm>
            <a:off x="687900" y="459975"/>
            <a:ext cx="7615800" cy="680100"/>
          </a:xfrm>
          <a:prstGeom prst="rect">
            <a:avLst/>
          </a:prstGeom>
        </p:spPr>
        <p:txBody>
          <a:bodyPr anchorCtr="0" anchor="ctr" bIns="91425" lIns="91425" spcFirstLastPara="1" rIns="91425" wrap="square" tIns="91425"/>
          <a:lstStyle>
            <a:lvl1pPr lvl="0" rtl="0">
              <a:spcBef>
                <a:spcPts val="0"/>
              </a:spcBef>
              <a:spcAft>
                <a:spcPts val="0"/>
              </a:spcAft>
              <a:buNone/>
              <a:defRPr>
                <a:solidFill>
                  <a:srgbClr val="24E679"/>
                </a:solidFill>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147" name="Google Shape;147;p30"/>
          <p:cNvSpPr txBox="1"/>
          <p:nvPr>
            <p:ph idx="2" type="body"/>
          </p:nvPr>
        </p:nvSpPr>
        <p:spPr>
          <a:xfrm>
            <a:off x="4683988" y="1487511"/>
            <a:ext cx="3713100" cy="3197400"/>
          </a:xfrm>
          <a:prstGeom prst="rect">
            <a:avLst/>
          </a:prstGeom>
          <a:noFill/>
          <a:ln>
            <a:noFill/>
          </a:ln>
        </p:spPr>
        <p:txBody>
          <a:bodyPr anchorCtr="0" anchor="t" bIns="91425" lIns="91425" spcFirstLastPara="1" rIns="91425" wrap="square" tIns="91425"/>
          <a:lstStyle>
            <a:lvl1pPr indent="-342900" lvl="0" marL="457200" rtl="0">
              <a:spcBef>
                <a:spcPts val="1000"/>
              </a:spcBef>
              <a:spcAft>
                <a:spcPts val="0"/>
              </a:spcAft>
              <a:buClr>
                <a:srgbClr val="B8EFBC"/>
              </a:buClr>
              <a:buSzPts val="1800"/>
              <a:buChar char="–"/>
              <a:defRPr sz="1800">
                <a:solidFill>
                  <a:srgbClr val="B8EFBC"/>
                </a:solidFill>
              </a:defRPr>
            </a:lvl1pPr>
            <a:lvl2pPr indent="-317500" lvl="1" marL="914400" rtl="0">
              <a:lnSpc>
                <a:spcPct val="115000"/>
              </a:lnSpc>
              <a:spcBef>
                <a:spcPts val="200"/>
              </a:spcBef>
              <a:spcAft>
                <a:spcPts val="0"/>
              </a:spcAft>
              <a:buSzPts val="1400"/>
              <a:buChar char="–"/>
              <a:defRPr/>
            </a:lvl2pPr>
            <a:lvl3pPr indent="-317500" lvl="2" marL="1371600" rtl="0">
              <a:spcBef>
                <a:spcPts val="20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_duotone">
  <p:cSld name="Title Slide_1">
    <p:bg>
      <p:bgPr>
        <a:blipFill>
          <a:blip r:embed="rId2">
            <a:alphaModFix/>
          </a:blip>
          <a:stretch>
            <a:fillRect/>
          </a:stretch>
        </a:blipFill>
      </p:bgPr>
    </p:bg>
    <p:spTree>
      <p:nvGrpSpPr>
        <p:cNvPr id="148" name="Shape 148"/>
        <p:cNvGrpSpPr/>
        <p:nvPr/>
      </p:nvGrpSpPr>
      <p:grpSpPr>
        <a:xfrm>
          <a:off x="0" y="0"/>
          <a:ext cx="0" cy="0"/>
          <a:chOff x="0" y="0"/>
          <a:chExt cx="0" cy="0"/>
        </a:xfrm>
      </p:grpSpPr>
      <p:pic>
        <p:nvPicPr>
          <p:cNvPr descr="SPO_white.pdf" id="149" name="Google Shape;149;p31"/>
          <p:cNvPicPr preferRelativeResize="0"/>
          <p:nvPr/>
        </p:nvPicPr>
        <p:blipFill rotWithShape="1">
          <a:blip r:embed="rId3">
            <a:alphaModFix/>
          </a:blip>
          <a:srcRect b="0" l="0" r="0" t="0"/>
          <a:stretch/>
        </p:blipFill>
        <p:spPr>
          <a:xfrm>
            <a:off x="7193250" y="4393450"/>
            <a:ext cx="1391100" cy="437400"/>
          </a:xfrm>
          <a:prstGeom prst="rect">
            <a:avLst/>
          </a:prstGeom>
          <a:noFill/>
          <a:ln>
            <a:noFill/>
          </a:ln>
        </p:spPr>
      </p:pic>
      <p:pic>
        <p:nvPicPr>
          <p:cNvPr descr="SPO_white.pdf" id="150" name="Google Shape;150;p31"/>
          <p:cNvPicPr preferRelativeResize="0"/>
          <p:nvPr/>
        </p:nvPicPr>
        <p:blipFill rotWithShape="1">
          <a:blip r:embed="rId3">
            <a:alphaModFix/>
          </a:blip>
          <a:srcRect b="0" l="0" r="0" t="0"/>
          <a:stretch/>
        </p:blipFill>
        <p:spPr>
          <a:xfrm>
            <a:off x="7193250" y="4393450"/>
            <a:ext cx="1391100" cy="437400"/>
          </a:xfrm>
          <a:prstGeom prst="rect">
            <a:avLst/>
          </a:prstGeom>
          <a:noFill/>
          <a:ln>
            <a:noFill/>
          </a:ln>
        </p:spPr>
      </p:pic>
      <p:sp>
        <p:nvSpPr>
          <p:cNvPr id="151" name="Google Shape;151;p31"/>
          <p:cNvSpPr txBox="1"/>
          <p:nvPr>
            <p:ph type="ctrTitle"/>
          </p:nvPr>
        </p:nvSpPr>
        <p:spPr>
          <a:xfrm>
            <a:off x="625650" y="1029150"/>
            <a:ext cx="7892700" cy="30852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FFFFFF"/>
              </a:buClr>
              <a:buSzPts val="6000"/>
              <a:buFont typeface="Proxima Nova"/>
              <a:buNone/>
              <a:defRPr sz="6000">
                <a:solidFill>
                  <a:srgbClr val="FFFFFF"/>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_duotone 1">
  <p:cSld name="Title Slide_1_2">
    <p:bg>
      <p:bgPr>
        <a:blipFill>
          <a:blip r:embed="rId2">
            <a:alphaModFix/>
          </a:blip>
          <a:stretch>
            <a:fillRect/>
          </a:stretch>
        </a:blipFill>
      </p:bgPr>
    </p:bg>
    <p:spTree>
      <p:nvGrpSpPr>
        <p:cNvPr id="152" name="Shape 152"/>
        <p:cNvGrpSpPr/>
        <p:nvPr/>
      </p:nvGrpSpPr>
      <p:grpSpPr>
        <a:xfrm>
          <a:off x="0" y="0"/>
          <a:ext cx="0" cy="0"/>
          <a:chOff x="0" y="0"/>
          <a:chExt cx="0" cy="0"/>
        </a:xfrm>
      </p:grpSpPr>
      <p:sp>
        <p:nvSpPr>
          <p:cNvPr id="153" name="Google Shape;153;p32"/>
          <p:cNvSpPr/>
          <p:nvPr/>
        </p:nvSpPr>
        <p:spPr>
          <a:xfrm>
            <a:off x="-42175" y="2019750"/>
            <a:ext cx="9269100" cy="3123600"/>
          </a:xfrm>
          <a:prstGeom prst="rect">
            <a:avLst/>
          </a:prstGeom>
          <a:gradFill>
            <a:gsLst>
              <a:gs pos="0">
                <a:srgbClr val="182351">
                  <a:alpha val="0"/>
                  <a:alpha val="23460"/>
                </a:srgbClr>
              </a:gs>
              <a:gs pos="100000">
                <a:srgbClr val="182351">
                  <a:alpha val="43137"/>
                  <a:alpha val="2346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PO_white.pdf" id="154" name="Google Shape;154;p32"/>
          <p:cNvPicPr preferRelativeResize="0"/>
          <p:nvPr/>
        </p:nvPicPr>
        <p:blipFill rotWithShape="1">
          <a:blip r:embed="rId3">
            <a:alphaModFix/>
          </a:blip>
          <a:srcRect b="0" l="0" r="0" t="0"/>
          <a:stretch/>
        </p:blipFill>
        <p:spPr>
          <a:xfrm>
            <a:off x="7193250" y="4393450"/>
            <a:ext cx="1391100" cy="437400"/>
          </a:xfrm>
          <a:prstGeom prst="rect">
            <a:avLst/>
          </a:prstGeom>
          <a:noFill/>
          <a:ln>
            <a:noFill/>
          </a:ln>
        </p:spPr>
      </p:pic>
      <p:sp>
        <p:nvSpPr>
          <p:cNvPr id="155" name="Google Shape;155;p32"/>
          <p:cNvSpPr txBox="1"/>
          <p:nvPr>
            <p:ph type="ctrTitle"/>
          </p:nvPr>
        </p:nvSpPr>
        <p:spPr>
          <a:xfrm>
            <a:off x="625650" y="1029150"/>
            <a:ext cx="7892700" cy="30852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FFFFFF"/>
              </a:buClr>
              <a:buSzPts val="6000"/>
              <a:buFont typeface="Proxima Nova"/>
              <a:buNone/>
              <a:defRPr sz="6000">
                <a:solidFill>
                  <a:srgbClr val="FFFFFF"/>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2_Custom Layout">
    <p:bg>
      <p:bgPr>
        <a:solidFill>
          <a:srgbClr val="182351"/>
        </a:solidFill>
      </p:bgPr>
    </p:bg>
    <p:spTree>
      <p:nvGrpSpPr>
        <p:cNvPr id="156" name="Shape 156"/>
        <p:cNvGrpSpPr/>
        <p:nvPr/>
      </p:nvGrpSpPr>
      <p:grpSpPr>
        <a:xfrm>
          <a:off x="0" y="0"/>
          <a:ext cx="0" cy="0"/>
          <a:chOff x="0" y="0"/>
          <a:chExt cx="0" cy="0"/>
        </a:xfrm>
      </p:grpSpPr>
      <p:sp>
        <p:nvSpPr>
          <p:cNvPr id="157" name="Google Shape;157;p33"/>
          <p:cNvSpPr txBox="1"/>
          <p:nvPr>
            <p:ph type="title"/>
          </p:nvPr>
        </p:nvSpPr>
        <p:spPr>
          <a:xfrm>
            <a:off x="1566450" y="1350750"/>
            <a:ext cx="6011100" cy="2442000"/>
          </a:xfrm>
          <a:prstGeom prst="rect">
            <a:avLst/>
          </a:prstGeom>
        </p:spPr>
        <p:txBody>
          <a:bodyPr anchorCtr="0" anchor="ctr" bIns="91425" lIns="91425" spcFirstLastPara="1" rIns="91425" wrap="square" tIns="91425"/>
          <a:lstStyle>
            <a:lvl1pPr lvl="0" rtl="0" algn="ctr">
              <a:spcBef>
                <a:spcPts val="0"/>
              </a:spcBef>
              <a:spcAft>
                <a:spcPts val="0"/>
              </a:spcAft>
              <a:buNone/>
              <a:defRPr sz="60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58" name="Google Shape;158;p33"/>
          <p:cNvSpPr txBox="1"/>
          <p:nvPr>
            <p:ph idx="1" type="subTitle"/>
          </p:nvPr>
        </p:nvSpPr>
        <p:spPr>
          <a:xfrm>
            <a:off x="1566250" y="3737225"/>
            <a:ext cx="6011100" cy="536700"/>
          </a:xfrm>
          <a:prstGeom prst="rect">
            <a:avLst/>
          </a:prstGeom>
        </p:spPr>
        <p:txBody>
          <a:bodyPr anchorCtr="0" anchor="ctr" bIns="91425" lIns="91425" spcFirstLastPara="1" rIns="91425" wrap="square" tIns="91425"/>
          <a:lstStyle>
            <a:lvl1pPr lvl="0" rtl="0" algn="ctr">
              <a:spcBef>
                <a:spcPts val="0"/>
              </a:spcBef>
              <a:spcAft>
                <a:spcPts val="0"/>
              </a:spcAft>
              <a:buNone/>
              <a:defRPr b="0" sz="1400">
                <a:solidFill>
                  <a:srgbClr val="24E679"/>
                </a:solidFill>
              </a:defRPr>
            </a:lvl1pPr>
            <a:lvl2pPr lvl="1" rtl="0">
              <a:spcBef>
                <a:spcPts val="0"/>
              </a:spcBef>
              <a:spcAft>
                <a:spcPts val="0"/>
              </a:spcAft>
              <a:buNone/>
              <a:defRPr b="0">
                <a:solidFill>
                  <a:schemeClr val="accent4"/>
                </a:solidFill>
                <a:latin typeface="Helvetica Neue"/>
                <a:ea typeface="Helvetica Neue"/>
                <a:cs typeface="Helvetica Neue"/>
                <a:sym typeface="Helvetica Neue"/>
              </a:defRPr>
            </a:lvl2pPr>
            <a:lvl3pPr lvl="2" rtl="0">
              <a:spcBef>
                <a:spcPts val="0"/>
              </a:spcBef>
              <a:spcAft>
                <a:spcPts val="0"/>
              </a:spcAft>
              <a:buNone/>
              <a:defRPr b="0">
                <a:solidFill>
                  <a:schemeClr val="accent4"/>
                </a:solidFill>
                <a:latin typeface="Helvetica Neue"/>
                <a:ea typeface="Helvetica Neue"/>
                <a:cs typeface="Helvetica Neue"/>
                <a:sym typeface="Helvetica Neue"/>
              </a:defRPr>
            </a:lvl3pPr>
            <a:lvl4pPr lvl="3" rtl="0">
              <a:spcBef>
                <a:spcPts val="0"/>
              </a:spcBef>
              <a:spcAft>
                <a:spcPts val="0"/>
              </a:spcAft>
              <a:buNone/>
              <a:defRPr b="0">
                <a:solidFill>
                  <a:schemeClr val="accent4"/>
                </a:solidFill>
                <a:latin typeface="Helvetica Neue"/>
                <a:ea typeface="Helvetica Neue"/>
                <a:cs typeface="Helvetica Neue"/>
                <a:sym typeface="Helvetica Neue"/>
              </a:defRPr>
            </a:lvl4pPr>
            <a:lvl5pPr lvl="4" rtl="0">
              <a:spcBef>
                <a:spcPts val="0"/>
              </a:spcBef>
              <a:spcAft>
                <a:spcPts val="0"/>
              </a:spcAft>
              <a:buNone/>
              <a:defRPr b="0">
                <a:solidFill>
                  <a:schemeClr val="accent4"/>
                </a:solidFill>
                <a:latin typeface="Helvetica Neue"/>
                <a:ea typeface="Helvetica Neue"/>
                <a:cs typeface="Helvetica Neue"/>
                <a:sym typeface="Helvetica Neue"/>
              </a:defRPr>
            </a:lvl5pPr>
            <a:lvl6pPr lvl="5" rtl="0">
              <a:spcBef>
                <a:spcPts val="0"/>
              </a:spcBef>
              <a:spcAft>
                <a:spcPts val="0"/>
              </a:spcAft>
              <a:buNone/>
              <a:defRPr b="0">
                <a:solidFill>
                  <a:schemeClr val="accent4"/>
                </a:solidFill>
                <a:latin typeface="Helvetica Neue"/>
                <a:ea typeface="Helvetica Neue"/>
                <a:cs typeface="Helvetica Neue"/>
                <a:sym typeface="Helvetica Neue"/>
              </a:defRPr>
            </a:lvl6pPr>
            <a:lvl7pPr lvl="6" rtl="0">
              <a:spcBef>
                <a:spcPts val="0"/>
              </a:spcBef>
              <a:spcAft>
                <a:spcPts val="0"/>
              </a:spcAft>
              <a:buNone/>
              <a:defRPr b="0">
                <a:solidFill>
                  <a:schemeClr val="accent4"/>
                </a:solidFill>
                <a:latin typeface="Helvetica Neue"/>
                <a:ea typeface="Helvetica Neue"/>
                <a:cs typeface="Helvetica Neue"/>
                <a:sym typeface="Helvetica Neue"/>
              </a:defRPr>
            </a:lvl7pPr>
            <a:lvl8pPr lvl="7" rtl="0">
              <a:spcBef>
                <a:spcPts val="0"/>
              </a:spcBef>
              <a:spcAft>
                <a:spcPts val="0"/>
              </a:spcAft>
              <a:buNone/>
              <a:defRPr b="0">
                <a:solidFill>
                  <a:schemeClr val="accent4"/>
                </a:solidFill>
                <a:latin typeface="Helvetica Neue"/>
                <a:ea typeface="Helvetica Neue"/>
                <a:cs typeface="Helvetica Neue"/>
                <a:sym typeface="Helvetica Neue"/>
              </a:defRPr>
            </a:lvl8pPr>
            <a:lvl9pPr lvl="8" rtl="0">
              <a:spcBef>
                <a:spcPts val="0"/>
              </a:spcBef>
              <a:spcAft>
                <a:spcPts val="0"/>
              </a:spcAft>
              <a:buNone/>
              <a:defRPr b="0">
                <a:solidFill>
                  <a:schemeClr val="accent4"/>
                </a:solidFill>
                <a:latin typeface="Helvetica Neue"/>
                <a:ea typeface="Helvetica Neue"/>
                <a:cs typeface="Helvetica Neue"/>
                <a:sym typeface="Helvetica Neu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opener">
  <p:cSld name="2_Custom Layout_2">
    <p:bg>
      <p:bgPr>
        <a:solidFill>
          <a:srgbClr val="182351"/>
        </a:solidFill>
      </p:bgPr>
    </p:bg>
    <p:spTree>
      <p:nvGrpSpPr>
        <p:cNvPr id="159" name="Shape 159"/>
        <p:cNvGrpSpPr/>
        <p:nvPr/>
      </p:nvGrpSpPr>
      <p:grpSpPr>
        <a:xfrm>
          <a:off x="0" y="0"/>
          <a:ext cx="0" cy="0"/>
          <a:chOff x="0" y="0"/>
          <a:chExt cx="0" cy="0"/>
        </a:xfrm>
      </p:grpSpPr>
      <p:sp>
        <p:nvSpPr>
          <p:cNvPr id="160" name="Google Shape;160;p34"/>
          <p:cNvSpPr txBox="1"/>
          <p:nvPr>
            <p:ph type="title"/>
          </p:nvPr>
        </p:nvSpPr>
        <p:spPr>
          <a:xfrm>
            <a:off x="1566450" y="1350750"/>
            <a:ext cx="6011100" cy="2442000"/>
          </a:xfrm>
          <a:prstGeom prst="rect">
            <a:avLst/>
          </a:prstGeom>
        </p:spPr>
        <p:txBody>
          <a:bodyPr anchorCtr="0" anchor="ctr" bIns="91425" lIns="91425" spcFirstLastPara="1" rIns="91425" wrap="square" tIns="91425"/>
          <a:lstStyle>
            <a:lvl1pPr lvl="0" rtl="0" algn="ctr">
              <a:spcBef>
                <a:spcPts val="0"/>
              </a:spcBef>
              <a:spcAft>
                <a:spcPts val="0"/>
              </a:spcAft>
              <a:buNone/>
              <a:defRPr sz="60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1">
    <p:spTree>
      <p:nvGrpSpPr>
        <p:cNvPr id="161" name="Shape 161"/>
        <p:cNvGrpSpPr/>
        <p:nvPr/>
      </p:nvGrpSpPr>
      <p:grpSpPr>
        <a:xfrm>
          <a:off x="0" y="0"/>
          <a:ext cx="0" cy="0"/>
          <a:chOff x="0" y="0"/>
          <a:chExt cx="0" cy="0"/>
        </a:xfrm>
      </p:grpSpPr>
      <p:sp>
        <p:nvSpPr>
          <p:cNvPr id="162" name="Google Shape;162;p35"/>
          <p:cNvSpPr txBox="1"/>
          <p:nvPr>
            <p:ph type="title"/>
          </p:nvPr>
        </p:nvSpPr>
        <p:spPr>
          <a:xfrm>
            <a:off x="685800" y="457200"/>
            <a:ext cx="7946100" cy="6768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2_Custom Layout_1">
    <p:bg>
      <p:bgPr>
        <a:solidFill>
          <a:srgbClr val="182351"/>
        </a:solidFill>
      </p:bgPr>
    </p:bg>
    <p:spTree>
      <p:nvGrpSpPr>
        <p:cNvPr id="163" name="Shape 163"/>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2_Custom Layout_1_1">
    <p:bg>
      <p:bgPr>
        <a:solidFill>
          <a:srgbClr val="FFFFFF"/>
        </a:solidFill>
      </p:bgPr>
    </p:bg>
    <p:spTree>
      <p:nvGrpSpPr>
        <p:cNvPr id="164" name="Shape 164"/>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rst">
  <p:cSld name="1_Section Header">
    <p:bg>
      <p:bgPr>
        <a:solidFill>
          <a:srgbClr val="182351"/>
        </a:solidFill>
      </p:bgPr>
    </p:bg>
    <p:spTree>
      <p:nvGrpSpPr>
        <p:cNvPr id="165" name="Shape 165"/>
        <p:cNvGrpSpPr/>
        <p:nvPr/>
      </p:nvGrpSpPr>
      <p:grpSpPr>
        <a:xfrm>
          <a:off x="0" y="0"/>
          <a:ext cx="0" cy="0"/>
          <a:chOff x="0" y="0"/>
          <a:chExt cx="0" cy="0"/>
        </a:xfrm>
      </p:grpSpPr>
      <p:pic>
        <p:nvPicPr>
          <p:cNvPr id="166" name="Google Shape;166;p38"/>
          <p:cNvPicPr preferRelativeResize="0"/>
          <p:nvPr/>
        </p:nvPicPr>
        <p:blipFill rotWithShape="1">
          <a:blip r:embed="rId2">
            <a:alphaModFix/>
          </a:blip>
          <a:srcRect b="45610" l="0" r="20904" t="0"/>
          <a:stretch/>
        </p:blipFill>
        <p:spPr>
          <a:xfrm>
            <a:off x="2437740" y="1480361"/>
            <a:ext cx="6705900" cy="3663000"/>
          </a:xfrm>
          <a:prstGeom prst="rect">
            <a:avLst/>
          </a:prstGeom>
          <a:noFill/>
          <a:ln>
            <a:noFill/>
          </a:ln>
        </p:spPr>
      </p:pic>
      <p:pic>
        <p:nvPicPr>
          <p:cNvPr id="167" name="Google Shape;167;p38"/>
          <p:cNvPicPr preferRelativeResize="0"/>
          <p:nvPr/>
        </p:nvPicPr>
        <p:blipFill rotWithShape="1">
          <a:blip r:embed="rId3">
            <a:alphaModFix/>
          </a:blip>
          <a:srcRect b="0" l="0" r="0" t="0"/>
          <a:stretch/>
        </p:blipFill>
        <p:spPr>
          <a:xfrm>
            <a:off x="7193250" y="4390450"/>
            <a:ext cx="1391100" cy="443400"/>
          </a:xfrm>
          <a:prstGeom prst="rect">
            <a:avLst/>
          </a:prstGeom>
          <a:noFill/>
          <a:ln>
            <a:noFill/>
          </a:ln>
        </p:spPr>
      </p:pic>
      <p:sp>
        <p:nvSpPr>
          <p:cNvPr id="168" name="Google Shape;168;p38"/>
          <p:cNvSpPr txBox="1"/>
          <p:nvPr>
            <p:ph idx="1" type="subTitle"/>
          </p:nvPr>
        </p:nvSpPr>
        <p:spPr>
          <a:xfrm>
            <a:off x="590450" y="3720100"/>
            <a:ext cx="3101100" cy="9900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 name="Google Shape;169;p38"/>
          <p:cNvSpPr txBox="1"/>
          <p:nvPr>
            <p:ph type="title"/>
          </p:nvPr>
        </p:nvSpPr>
        <p:spPr>
          <a:xfrm>
            <a:off x="687900" y="459975"/>
            <a:ext cx="7615800" cy="6801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a:solidFill>
                  <a:srgbClr val="24E679"/>
                </a:solidFill>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p:cSld name="Custom Layout_1">
    <p:bg>
      <p:bgPr>
        <a:solidFill>
          <a:schemeClr val="lt1"/>
        </a:solidFill>
      </p:bgPr>
    </p:bg>
    <p:spTree>
      <p:nvGrpSpPr>
        <p:cNvPr id="170" name="Shape 170"/>
        <p:cNvGrpSpPr/>
        <p:nvPr/>
      </p:nvGrpSpPr>
      <p:grpSpPr>
        <a:xfrm>
          <a:off x="0" y="0"/>
          <a:ext cx="0" cy="0"/>
          <a:chOff x="0" y="0"/>
          <a:chExt cx="0" cy="0"/>
        </a:xfrm>
      </p:grpSpPr>
      <p:sp>
        <p:nvSpPr>
          <p:cNvPr id="171" name="Google Shape;171;p39"/>
          <p:cNvSpPr txBox="1"/>
          <p:nvPr>
            <p:ph idx="1" type="body"/>
          </p:nvPr>
        </p:nvSpPr>
        <p:spPr>
          <a:xfrm>
            <a:off x="764105" y="1487500"/>
            <a:ext cx="7615800" cy="3197400"/>
          </a:xfrm>
          <a:prstGeom prst="rect">
            <a:avLst/>
          </a:prstGeom>
          <a:noFill/>
          <a:ln>
            <a:noFill/>
          </a:ln>
        </p:spPr>
        <p:txBody>
          <a:bodyPr anchorCtr="0" anchor="t" bIns="91425" lIns="91425" spcFirstLastPara="1" rIns="91425" wrap="square" tIns="91425"/>
          <a:lstStyle>
            <a:lvl1pPr indent="-342900" lvl="0" marL="457200" rtl="0">
              <a:lnSpc>
                <a:spcPct val="100000"/>
              </a:lnSpc>
              <a:spcBef>
                <a:spcPts val="500"/>
              </a:spcBef>
              <a:spcAft>
                <a:spcPts val="0"/>
              </a:spcAft>
              <a:buClr>
                <a:srgbClr val="182351"/>
              </a:buClr>
              <a:buSzPts val="1800"/>
              <a:buChar char="‣"/>
              <a:defRPr>
                <a:solidFill>
                  <a:srgbClr val="182351"/>
                </a:solidFill>
              </a:defRPr>
            </a:lvl1pPr>
            <a:lvl2pPr indent="-342900" lvl="1" marL="914400" rtl="0">
              <a:lnSpc>
                <a:spcPct val="100000"/>
              </a:lnSpc>
              <a:spcBef>
                <a:spcPts val="1000"/>
              </a:spcBef>
              <a:spcAft>
                <a:spcPts val="0"/>
              </a:spcAft>
              <a:buClr>
                <a:srgbClr val="182351"/>
              </a:buClr>
              <a:buSzPts val="1800"/>
              <a:buChar char="–"/>
              <a:defRPr sz="1800">
                <a:solidFill>
                  <a:srgbClr val="182351"/>
                </a:solidFill>
              </a:defRPr>
            </a:lvl2pPr>
            <a:lvl3pPr indent="-317500" lvl="2" marL="1371600" rtl="0">
              <a:lnSpc>
                <a:spcPct val="100000"/>
              </a:lnSpc>
              <a:spcBef>
                <a:spcPts val="1000"/>
              </a:spcBef>
              <a:spcAft>
                <a:spcPts val="0"/>
              </a:spcAft>
              <a:buClr>
                <a:srgbClr val="182351"/>
              </a:buClr>
              <a:buSzPts val="1400"/>
              <a:buChar char="–"/>
              <a:defRPr>
                <a:solidFill>
                  <a:srgbClr val="182351"/>
                </a:solidFill>
              </a:defRPr>
            </a:lvl3pPr>
            <a:lvl4pPr indent="-304800" lvl="3" marL="1828800" rtl="0">
              <a:lnSpc>
                <a:spcPct val="100000"/>
              </a:lnSpc>
              <a:spcBef>
                <a:spcPts val="1000"/>
              </a:spcBef>
              <a:spcAft>
                <a:spcPts val="0"/>
              </a:spcAft>
              <a:buClr>
                <a:srgbClr val="182351"/>
              </a:buClr>
              <a:buSzPts val="1200"/>
              <a:buChar char="–"/>
              <a:defRPr sz="1200">
                <a:solidFill>
                  <a:srgbClr val="182351"/>
                </a:solidFill>
              </a:defRPr>
            </a:lvl4pPr>
            <a:lvl5pPr indent="-292100" lvl="4" marL="2286000" rtl="0">
              <a:lnSpc>
                <a:spcPct val="100000"/>
              </a:lnSpc>
              <a:spcBef>
                <a:spcPts val="1000"/>
              </a:spcBef>
              <a:spcAft>
                <a:spcPts val="0"/>
              </a:spcAft>
              <a:buClr>
                <a:srgbClr val="182351"/>
              </a:buClr>
              <a:buSzPts val="1000"/>
              <a:buChar char="○"/>
              <a:defRPr sz="1000">
                <a:solidFill>
                  <a:srgbClr val="182351"/>
                </a:solidFill>
              </a:defRPr>
            </a:lvl5pPr>
            <a:lvl6pPr indent="-292100" lvl="5" marL="2743200" rtl="0">
              <a:lnSpc>
                <a:spcPct val="100000"/>
              </a:lnSpc>
              <a:spcBef>
                <a:spcPts val="1000"/>
              </a:spcBef>
              <a:spcAft>
                <a:spcPts val="0"/>
              </a:spcAft>
              <a:buClr>
                <a:srgbClr val="182351"/>
              </a:buClr>
              <a:buSzPts val="1000"/>
              <a:buChar char="■"/>
              <a:defRPr sz="1000">
                <a:solidFill>
                  <a:srgbClr val="182351"/>
                </a:solidFill>
              </a:defRPr>
            </a:lvl6pPr>
            <a:lvl7pPr indent="-292100" lvl="6" marL="3200400" rtl="0">
              <a:lnSpc>
                <a:spcPct val="100000"/>
              </a:lnSpc>
              <a:spcBef>
                <a:spcPts val="1000"/>
              </a:spcBef>
              <a:spcAft>
                <a:spcPts val="0"/>
              </a:spcAft>
              <a:buClr>
                <a:srgbClr val="182351"/>
              </a:buClr>
              <a:buSzPts val="1000"/>
              <a:buChar char="●"/>
              <a:defRPr sz="1000">
                <a:solidFill>
                  <a:srgbClr val="182351"/>
                </a:solidFill>
              </a:defRPr>
            </a:lvl7pPr>
            <a:lvl8pPr indent="-292100" lvl="7" marL="3657600" rtl="0">
              <a:lnSpc>
                <a:spcPct val="100000"/>
              </a:lnSpc>
              <a:spcBef>
                <a:spcPts val="1000"/>
              </a:spcBef>
              <a:spcAft>
                <a:spcPts val="0"/>
              </a:spcAft>
              <a:buClr>
                <a:srgbClr val="182351"/>
              </a:buClr>
              <a:buSzPts val="1000"/>
              <a:buChar char="○"/>
              <a:defRPr sz="1000">
                <a:solidFill>
                  <a:srgbClr val="182351"/>
                </a:solidFill>
              </a:defRPr>
            </a:lvl8pPr>
            <a:lvl9pPr indent="-292100" lvl="8" marL="4114800" rtl="0">
              <a:lnSpc>
                <a:spcPct val="100000"/>
              </a:lnSpc>
              <a:spcBef>
                <a:spcPts val="1000"/>
              </a:spcBef>
              <a:spcAft>
                <a:spcPts val="1000"/>
              </a:spcAft>
              <a:buClr>
                <a:srgbClr val="182351"/>
              </a:buClr>
              <a:buSzPts val="1000"/>
              <a:buChar char="■"/>
              <a:defRPr sz="1000">
                <a:solidFill>
                  <a:srgbClr val="182351"/>
                </a:solidFill>
              </a:defRPr>
            </a:lvl9pPr>
          </a:lstStyle>
          <a:p/>
        </p:txBody>
      </p:sp>
      <p:sp>
        <p:nvSpPr>
          <p:cNvPr id="172" name="Google Shape;172;p39"/>
          <p:cNvSpPr txBox="1"/>
          <p:nvPr>
            <p:ph type="title"/>
          </p:nvPr>
        </p:nvSpPr>
        <p:spPr>
          <a:xfrm>
            <a:off x="764100" y="536175"/>
            <a:ext cx="7615800" cy="6801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a:solidFill>
                  <a:srgbClr val="24E679"/>
                </a:solidFill>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Layout_1_3">
    <p:bg>
      <p:bgPr>
        <a:solidFill>
          <a:schemeClr val="lt1"/>
        </a:solidFill>
      </p:bgPr>
    </p:bg>
    <p:spTree>
      <p:nvGrpSpPr>
        <p:cNvPr id="173" name="Shape 173"/>
        <p:cNvGrpSpPr/>
        <p:nvPr/>
      </p:nvGrpSpPr>
      <p:grpSpPr>
        <a:xfrm>
          <a:off x="0" y="0"/>
          <a:ext cx="0" cy="0"/>
          <a:chOff x="0" y="0"/>
          <a:chExt cx="0" cy="0"/>
        </a:xfrm>
      </p:grpSpPr>
      <p:sp>
        <p:nvSpPr>
          <p:cNvPr id="174" name="Google Shape;174;p40"/>
          <p:cNvSpPr txBox="1"/>
          <p:nvPr>
            <p:ph type="title"/>
          </p:nvPr>
        </p:nvSpPr>
        <p:spPr>
          <a:xfrm>
            <a:off x="687900" y="459975"/>
            <a:ext cx="7615800" cy="6801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a:solidFill>
                  <a:srgbClr val="24E679"/>
                </a:solidFill>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p:cSld name="Custom Layout_1_1">
    <p:bg>
      <p:bgPr>
        <a:solidFill>
          <a:schemeClr val="lt1"/>
        </a:solidFill>
      </p:bgPr>
    </p:bg>
    <p:spTree>
      <p:nvGrpSpPr>
        <p:cNvPr id="175" name="Shape 175"/>
        <p:cNvGrpSpPr/>
        <p:nvPr/>
      </p:nvGrpSpPr>
      <p:grpSpPr>
        <a:xfrm>
          <a:off x="0" y="0"/>
          <a:ext cx="0" cy="0"/>
          <a:chOff x="0" y="0"/>
          <a:chExt cx="0" cy="0"/>
        </a:xfrm>
      </p:grpSpPr>
      <p:sp>
        <p:nvSpPr>
          <p:cNvPr id="176" name="Google Shape;176;p41"/>
          <p:cNvSpPr txBox="1"/>
          <p:nvPr>
            <p:ph idx="1" type="body"/>
          </p:nvPr>
        </p:nvSpPr>
        <p:spPr>
          <a:xfrm>
            <a:off x="764100" y="1182699"/>
            <a:ext cx="3713100" cy="3480300"/>
          </a:xfrm>
          <a:prstGeom prst="rect">
            <a:avLst/>
          </a:prstGeom>
          <a:noFill/>
          <a:ln>
            <a:noFill/>
          </a:ln>
        </p:spPr>
        <p:txBody>
          <a:bodyPr anchorCtr="0" anchor="t" bIns="91425" lIns="91425" spcFirstLastPara="1" rIns="91425" wrap="square" tIns="91425"/>
          <a:lstStyle>
            <a:lvl1pPr indent="-342900" lvl="0" marL="457200" rtl="0">
              <a:spcBef>
                <a:spcPts val="0"/>
              </a:spcBef>
              <a:spcAft>
                <a:spcPts val="0"/>
              </a:spcAft>
              <a:buClr>
                <a:srgbClr val="24E679"/>
              </a:buClr>
              <a:buSzPts val="1800"/>
              <a:buChar char="‣"/>
              <a:defRPr>
                <a:solidFill>
                  <a:srgbClr val="24E679"/>
                </a:solidFill>
              </a:defRPr>
            </a:lvl1pPr>
            <a:lvl2pPr indent="-342900" lvl="1" marL="914400" rtl="0">
              <a:spcBef>
                <a:spcPts val="1000"/>
              </a:spcBef>
              <a:spcAft>
                <a:spcPts val="0"/>
              </a:spcAft>
              <a:buClr>
                <a:srgbClr val="24E679"/>
              </a:buClr>
              <a:buSzPts val="1800"/>
              <a:buChar char="–"/>
              <a:defRPr b="1" sz="1800">
                <a:solidFill>
                  <a:srgbClr val="24E679"/>
                </a:solidFill>
              </a:defRPr>
            </a:lvl2pPr>
            <a:lvl3pPr indent="-342900" lvl="2" marL="1371600" rtl="0">
              <a:spcBef>
                <a:spcPts val="200"/>
              </a:spcBef>
              <a:spcAft>
                <a:spcPts val="0"/>
              </a:spcAft>
              <a:buClr>
                <a:srgbClr val="182351"/>
              </a:buClr>
              <a:buSzPts val="1800"/>
              <a:buChar char="–"/>
              <a:defRPr b="1" sz="1800">
                <a:solidFill>
                  <a:srgbClr val="182351"/>
                </a:solidFill>
              </a:defRPr>
            </a:lvl3pPr>
            <a:lvl4pPr indent="-317500" lvl="3" marL="1828800" rtl="0">
              <a:spcBef>
                <a:spcPts val="0"/>
              </a:spcBef>
              <a:spcAft>
                <a:spcPts val="0"/>
              </a:spcAft>
              <a:buClr>
                <a:srgbClr val="182351"/>
              </a:buClr>
              <a:buSzPts val="1400"/>
              <a:buChar char="–"/>
              <a:defRPr>
                <a:solidFill>
                  <a:srgbClr val="182351"/>
                </a:solidFill>
              </a:defRPr>
            </a:lvl4pPr>
            <a:lvl5pPr indent="-304800" lvl="4" marL="2286000" rtl="0">
              <a:spcBef>
                <a:spcPts val="0"/>
              </a:spcBef>
              <a:spcAft>
                <a:spcPts val="0"/>
              </a:spcAft>
              <a:buClr>
                <a:srgbClr val="182351"/>
              </a:buClr>
              <a:buSzPts val="1200"/>
              <a:buChar char="○"/>
              <a:defRPr sz="1200">
                <a:solidFill>
                  <a:srgbClr val="182351"/>
                </a:solidFill>
              </a:defRPr>
            </a:lvl5pPr>
            <a:lvl6pPr indent="-292100" lvl="5" marL="2743200" rtl="0">
              <a:spcBef>
                <a:spcPts val="0"/>
              </a:spcBef>
              <a:spcAft>
                <a:spcPts val="0"/>
              </a:spcAft>
              <a:buClr>
                <a:srgbClr val="182351"/>
              </a:buClr>
              <a:buSzPts val="1000"/>
              <a:buChar char="■"/>
              <a:defRPr sz="1000">
                <a:solidFill>
                  <a:srgbClr val="182351"/>
                </a:solidFill>
              </a:defRPr>
            </a:lvl6pPr>
            <a:lvl7pPr indent="-292100" lvl="6" marL="3200400" rtl="0">
              <a:spcBef>
                <a:spcPts val="0"/>
              </a:spcBef>
              <a:spcAft>
                <a:spcPts val="0"/>
              </a:spcAft>
              <a:buClr>
                <a:srgbClr val="182351"/>
              </a:buClr>
              <a:buSzPts val="1000"/>
              <a:buChar char="●"/>
              <a:defRPr sz="1000">
                <a:solidFill>
                  <a:srgbClr val="182351"/>
                </a:solidFill>
              </a:defRPr>
            </a:lvl7pPr>
            <a:lvl8pPr indent="-292100" lvl="7" marL="3657600" rtl="0">
              <a:spcBef>
                <a:spcPts val="0"/>
              </a:spcBef>
              <a:spcAft>
                <a:spcPts val="0"/>
              </a:spcAft>
              <a:buClr>
                <a:srgbClr val="182351"/>
              </a:buClr>
              <a:buSzPts val="1000"/>
              <a:buChar char="○"/>
              <a:defRPr sz="1000">
                <a:solidFill>
                  <a:srgbClr val="182351"/>
                </a:solidFill>
              </a:defRPr>
            </a:lvl8pPr>
            <a:lvl9pPr indent="-292100" lvl="8" marL="4114800" rtl="0">
              <a:spcBef>
                <a:spcPts val="0"/>
              </a:spcBef>
              <a:spcAft>
                <a:spcPts val="0"/>
              </a:spcAft>
              <a:buClr>
                <a:srgbClr val="182351"/>
              </a:buClr>
              <a:buSzPts val="1000"/>
              <a:buChar char="■"/>
              <a:defRPr sz="1000">
                <a:solidFill>
                  <a:srgbClr val="182351"/>
                </a:solidFill>
              </a:defRPr>
            </a:lvl9pPr>
          </a:lstStyle>
          <a:p/>
        </p:txBody>
      </p:sp>
      <p:sp>
        <p:nvSpPr>
          <p:cNvPr id="177" name="Google Shape;177;p41"/>
          <p:cNvSpPr txBox="1"/>
          <p:nvPr>
            <p:ph type="title"/>
          </p:nvPr>
        </p:nvSpPr>
        <p:spPr>
          <a:xfrm>
            <a:off x="687900" y="459975"/>
            <a:ext cx="7615800" cy="6801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a:solidFill>
                  <a:srgbClr val="182351"/>
                </a:solidFill>
              </a:defRPr>
            </a:lvl1pPr>
            <a:lvl2pPr lvl="1" rtl="0">
              <a:spcBef>
                <a:spcPts val="0"/>
              </a:spcBef>
              <a:spcAft>
                <a:spcPts val="0"/>
              </a:spcAft>
              <a:buNone/>
              <a:defRPr>
                <a:solidFill>
                  <a:srgbClr val="182351"/>
                </a:solidFill>
                <a:latin typeface="Proxima Nova"/>
                <a:ea typeface="Proxima Nova"/>
                <a:cs typeface="Proxima Nova"/>
                <a:sym typeface="Proxima Nova"/>
              </a:defRPr>
            </a:lvl2pPr>
            <a:lvl3pPr lvl="2" rtl="0">
              <a:spcBef>
                <a:spcPts val="0"/>
              </a:spcBef>
              <a:spcAft>
                <a:spcPts val="0"/>
              </a:spcAft>
              <a:buNone/>
              <a:defRPr>
                <a:solidFill>
                  <a:srgbClr val="182351"/>
                </a:solidFill>
                <a:latin typeface="Proxima Nova"/>
                <a:ea typeface="Proxima Nova"/>
                <a:cs typeface="Proxima Nova"/>
                <a:sym typeface="Proxima Nova"/>
              </a:defRPr>
            </a:lvl3pPr>
            <a:lvl4pPr lvl="3" rtl="0">
              <a:spcBef>
                <a:spcPts val="0"/>
              </a:spcBef>
              <a:spcAft>
                <a:spcPts val="0"/>
              </a:spcAft>
              <a:buNone/>
              <a:defRPr>
                <a:solidFill>
                  <a:srgbClr val="182351"/>
                </a:solidFill>
                <a:latin typeface="Proxima Nova"/>
                <a:ea typeface="Proxima Nova"/>
                <a:cs typeface="Proxima Nova"/>
                <a:sym typeface="Proxima Nova"/>
              </a:defRPr>
            </a:lvl4pPr>
            <a:lvl5pPr lvl="4" rtl="0">
              <a:spcBef>
                <a:spcPts val="0"/>
              </a:spcBef>
              <a:spcAft>
                <a:spcPts val="0"/>
              </a:spcAft>
              <a:buNone/>
              <a:defRPr>
                <a:solidFill>
                  <a:srgbClr val="182351"/>
                </a:solidFill>
                <a:latin typeface="Proxima Nova"/>
                <a:ea typeface="Proxima Nova"/>
                <a:cs typeface="Proxima Nova"/>
                <a:sym typeface="Proxima Nova"/>
              </a:defRPr>
            </a:lvl5pPr>
            <a:lvl6pPr lvl="5" rtl="0">
              <a:spcBef>
                <a:spcPts val="0"/>
              </a:spcBef>
              <a:spcAft>
                <a:spcPts val="0"/>
              </a:spcAft>
              <a:buNone/>
              <a:defRPr>
                <a:solidFill>
                  <a:srgbClr val="182351"/>
                </a:solidFill>
                <a:latin typeface="Proxima Nova"/>
                <a:ea typeface="Proxima Nova"/>
                <a:cs typeface="Proxima Nova"/>
                <a:sym typeface="Proxima Nova"/>
              </a:defRPr>
            </a:lvl6pPr>
            <a:lvl7pPr lvl="6" rtl="0">
              <a:spcBef>
                <a:spcPts val="0"/>
              </a:spcBef>
              <a:spcAft>
                <a:spcPts val="0"/>
              </a:spcAft>
              <a:buNone/>
              <a:defRPr>
                <a:solidFill>
                  <a:srgbClr val="182351"/>
                </a:solidFill>
                <a:latin typeface="Proxima Nova"/>
                <a:ea typeface="Proxima Nova"/>
                <a:cs typeface="Proxima Nova"/>
                <a:sym typeface="Proxima Nova"/>
              </a:defRPr>
            </a:lvl7pPr>
            <a:lvl8pPr lvl="7" rtl="0">
              <a:spcBef>
                <a:spcPts val="0"/>
              </a:spcBef>
              <a:spcAft>
                <a:spcPts val="0"/>
              </a:spcAft>
              <a:buNone/>
              <a:defRPr>
                <a:solidFill>
                  <a:srgbClr val="182351"/>
                </a:solidFill>
                <a:latin typeface="Proxima Nova"/>
                <a:ea typeface="Proxima Nova"/>
                <a:cs typeface="Proxima Nova"/>
                <a:sym typeface="Proxima Nova"/>
              </a:defRPr>
            </a:lvl8pPr>
            <a:lvl9pPr lvl="8" rtl="0">
              <a:spcBef>
                <a:spcPts val="0"/>
              </a:spcBef>
              <a:spcAft>
                <a:spcPts val="0"/>
              </a:spcAft>
              <a:buNone/>
              <a:defRPr>
                <a:solidFill>
                  <a:srgbClr val="182351"/>
                </a:solidFill>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p:cSld name="Custom Layout_1_2">
    <p:bg>
      <p:bgPr>
        <a:solidFill>
          <a:schemeClr val="lt1"/>
        </a:solidFill>
      </p:bgPr>
    </p:bg>
    <p:spTree>
      <p:nvGrpSpPr>
        <p:cNvPr id="178" name="Shape 178"/>
        <p:cNvGrpSpPr/>
        <p:nvPr/>
      </p:nvGrpSpPr>
      <p:grpSpPr>
        <a:xfrm>
          <a:off x="0" y="0"/>
          <a:ext cx="0" cy="0"/>
          <a:chOff x="0" y="0"/>
          <a:chExt cx="0" cy="0"/>
        </a:xfrm>
      </p:grpSpPr>
      <p:sp>
        <p:nvSpPr>
          <p:cNvPr id="179" name="Google Shape;179;p42"/>
          <p:cNvSpPr txBox="1"/>
          <p:nvPr>
            <p:ph idx="1" type="body"/>
          </p:nvPr>
        </p:nvSpPr>
        <p:spPr>
          <a:xfrm>
            <a:off x="764100" y="1063875"/>
            <a:ext cx="7615800" cy="1063200"/>
          </a:xfrm>
          <a:prstGeom prst="rect">
            <a:avLst/>
          </a:prstGeom>
          <a:noFill/>
          <a:ln>
            <a:noFill/>
          </a:ln>
        </p:spPr>
        <p:txBody>
          <a:bodyPr anchorCtr="0" anchor="t" bIns="91425" lIns="91425" spcFirstLastPara="1" rIns="91425" wrap="square" tIns="91425"/>
          <a:lstStyle>
            <a:lvl1pPr indent="-342900" lvl="0" marL="457200" rtl="0">
              <a:spcBef>
                <a:spcPts val="500"/>
              </a:spcBef>
              <a:spcAft>
                <a:spcPts val="0"/>
              </a:spcAft>
              <a:buClr>
                <a:srgbClr val="182351"/>
              </a:buClr>
              <a:buSzPts val="1800"/>
              <a:buChar char="‣"/>
              <a:defRPr>
                <a:solidFill>
                  <a:srgbClr val="182351"/>
                </a:solidFill>
              </a:defRPr>
            </a:lvl1pPr>
            <a:lvl2pPr indent="-342900" lvl="1" marL="914400" rtl="0">
              <a:spcBef>
                <a:spcPts val="200"/>
              </a:spcBef>
              <a:spcAft>
                <a:spcPts val="0"/>
              </a:spcAft>
              <a:buClr>
                <a:srgbClr val="182351"/>
              </a:buClr>
              <a:buSzPts val="1800"/>
              <a:buChar char="–"/>
              <a:defRPr sz="1800">
                <a:solidFill>
                  <a:srgbClr val="182351"/>
                </a:solidFill>
              </a:defRPr>
            </a:lvl2pPr>
            <a:lvl3pPr indent="-317500" lvl="2" marL="1371600" rtl="0">
              <a:spcBef>
                <a:spcPts val="200"/>
              </a:spcBef>
              <a:spcAft>
                <a:spcPts val="0"/>
              </a:spcAft>
              <a:buClr>
                <a:srgbClr val="182351"/>
              </a:buClr>
              <a:buSzPts val="1400"/>
              <a:buChar char="–"/>
              <a:defRPr>
                <a:solidFill>
                  <a:srgbClr val="182351"/>
                </a:solidFill>
              </a:defRPr>
            </a:lvl3pPr>
            <a:lvl4pPr indent="-304800" lvl="3" marL="1828800" rtl="0">
              <a:spcBef>
                <a:spcPts val="0"/>
              </a:spcBef>
              <a:spcAft>
                <a:spcPts val="0"/>
              </a:spcAft>
              <a:buClr>
                <a:srgbClr val="182351"/>
              </a:buClr>
              <a:buSzPts val="1200"/>
              <a:buChar char="–"/>
              <a:defRPr sz="1200">
                <a:solidFill>
                  <a:srgbClr val="182351"/>
                </a:solidFill>
              </a:defRPr>
            </a:lvl4pPr>
            <a:lvl5pPr indent="-292100" lvl="4" marL="2286000" rtl="0">
              <a:spcBef>
                <a:spcPts val="0"/>
              </a:spcBef>
              <a:spcAft>
                <a:spcPts val="0"/>
              </a:spcAft>
              <a:buClr>
                <a:srgbClr val="182351"/>
              </a:buClr>
              <a:buSzPts val="1000"/>
              <a:buChar char="○"/>
              <a:defRPr sz="1000">
                <a:solidFill>
                  <a:srgbClr val="182351"/>
                </a:solidFill>
              </a:defRPr>
            </a:lvl5pPr>
            <a:lvl6pPr indent="-292100" lvl="5" marL="2743200" rtl="0">
              <a:spcBef>
                <a:spcPts val="0"/>
              </a:spcBef>
              <a:spcAft>
                <a:spcPts val="0"/>
              </a:spcAft>
              <a:buClr>
                <a:srgbClr val="182351"/>
              </a:buClr>
              <a:buSzPts val="1000"/>
              <a:buChar char="■"/>
              <a:defRPr sz="1000">
                <a:solidFill>
                  <a:srgbClr val="182351"/>
                </a:solidFill>
              </a:defRPr>
            </a:lvl6pPr>
            <a:lvl7pPr indent="-292100" lvl="6" marL="3200400" rtl="0">
              <a:spcBef>
                <a:spcPts val="0"/>
              </a:spcBef>
              <a:spcAft>
                <a:spcPts val="0"/>
              </a:spcAft>
              <a:buClr>
                <a:srgbClr val="182351"/>
              </a:buClr>
              <a:buSzPts val="1000"/>
              <a:buChar char="●"/>
              <a:defRPr sz="1000">
                <a:solidFill>
                  <a:srgbClr val="182351"/>
                </a:solidFill>
              </a:defRPr>
            </a:lvl7pPr>
            <a:lvl8pPr indent="-292100" lvl="7" marL="3657600" rtl="0">
              <a:spcBef>
                <a:spcPts val="0"/>
              </a:spcBef>
              <a:spcAft>
                <a:spcPts val="0"/>
              </a:spcAft>
              <a:buClr>
                <a:srgbClr val="182351"/>
              </a:buClr>
              <a:buSzPts val="1000"/>
              <a:buChar char="○"/>
              <a:defRPr sz="1000">
                <a:solidFill>
                  <a:srgbClr val="182351"/>
                </a:solidFill>
              </a:defRPr>
            </a:lvl8pPr>
            <a:lvl9pPr indent="-292100" lvl="8" marL="4114800" rtl="0">
              <a:spcBef>
                <a:spcPts val="0"/>
              </a:spcBef>
              <a:spcAft>
                <a:spcPts val="0"/>
              </a:spcAft>
              <a:buClr>
                <a:srgbClr val="182351"/>
              </a:buClr>
              <a:buSzPts val="1000"/>
              <a:buChar char="■"/>
              <a:defRPr sz="1000">
                <a:solidFill>
                  <a:srgbClr val="182351"/>
                </a:solidFill>
              </a:defRPr>
            </a:lvl9pPr>
          </a:lstStyle>
          <a:p/>
        </p:txBody>
      </p:sp>
      <p:sp>
        <p:nvSpPr>
          <p:cNvPr id="180" name="Google Shape;180;p42"/>
          <p:cNvSpPr txBox="1"/>
          <p:nvPr>
            <p:ph type="title"/>
          </p:nvPr>
        </p:nvSpPr>
        <p:spPr>
          <a:xfrm>
            <a:off x="687900" y="459975"/>
            <a:ext cx="7615800" cy="680100"/>
          </a:xfrm>
          <a:prstGeom prst="rect">
            <a:avLst/>
          </a:prstGeom>
        </p:spPr>
        <p:txBody>
          <a:bodyPr anchorCtr="0" anchor="ctr" bIns="91425" lIns="91425" spcFirstLastPara="1" rIns="91425" wrap="square" tIns="91425"/>
          <a:lstStyle>
            <a:lvl1pPr indent="0" lvl="0" marL="0" marR="0" rtl="0" algn="l">
              <a:lnSpc>
                <a:spcPct val="100000"/>
              </a:lnSpc>
              <a:spcBef>
                <a:spcPts val="0"/>
              </a:spcBef>
              <a:spcAft>
                <a:spcPts val="0"/>
              </a:spcAft>
              <a:buNone/>
              <a:defRPr>
                <a:solidFill>
                  <a:srgbClr val="24E679"/>
                </a:solidFill>
              </a:defRPr>
            </a:lvl1pPr>
            <a:lvl2pPr lvl="1" rtl="0">
              <a:spcBef>
                <a:spcPts val="0"/>
              </a:spcBef>
              <a:spcAft>
                <a:spcPts val="0"/>
              </a:spcAft>
              <a:buNone/>
              <a:defRPr>
                <a:solidFill>
                  <a:srgbClr val="1ED760"/>
                </a:solidFill>
                <a:latin typeface="Proxima Nova"/>
                <a:ea typeface="Proxima Nova"/>
                <a:cs typeface="Proxima Nova"/>
                <a:sym typeface="Proxima Nova"/>
              </a:defRPr>
            </a:lvl2pPr>
            <a:lvl3pPr lvl="2" rtl="0">
              <a:spcBef>
                <a:spcPts val="0"/>
              </a:spcBef>
              <a:spcAft>
                <a:spcPts val="0"/>
              </a:spcAft>
              <a:buNone/>
              <a:defRPr>
                <a:solidFill>
                  <a:srgbClr val="1ED760"/>
                </a:solidFill>
                <a:latin typeface="Proxima Nova"/>
                <a:ea typeface="Proxima Nova"/>
                <a:cs typeface="Proxima Nova"/>
                <a:sym typeface="Proxima Nova"/>
              </a:defRPr>
            </a:lvl3pPr>
            <a:lvl4pPr lvl="3" rtl="0">
              <a:spcBef>
                <a:spcPts val="0"/>
              </a:spcBef>
              <a:spcAft>
                <a:spcPts val="0"/>
              </a:spcAft>
              <a:buNone/>
              <a:defRPr>
                <a:solidFill>
                  <a:srgbClr val="1ED760"/>
                </a:solidFill>
                <a:latin typeface="Proxima Nova"/>
                <a:ea typeface="Proxima Nova"/>
                <a:cs typeface="Proxima Nova"/>
                <a:sym typeface="Proxima Nova"/>
              </a:defRPr>
            </a:lvl4pPr>
            <a:lvl5pPr lvl="4" rtl="0">
              <a:spcBef>
                <a:spcPts val="0"/>
              </a:spcBef>
              <a:spcAft>
                <a:spcPts val="0"/>
              </a:spcAft>
              <a:buNone/>
              <a:defRPr>
                <a:solidFill>
                  <a:srgbClr val="1ED760"/>
                </a:solidFill>
                <a:latin typeface="Proxima Nova"/>
                <a:ea typeface="Proxima Nova"/>
                <a:cs typeface="Proxima Nova"/>
                <a:sym typeface="Proxima Nova"/>
              </a:defRPr>
            </a:lvl5pPr>
            <a:lvl6pPr lvl="5" rtl="0">
              <a:spcBef>
                <a:spcPts val="0"/>
              </a:spcBef>
              <a:spcAft>
                <a:spcPts val="0"/>
              </a:spcAft>
              <a:buNone/>
              <a:defRPr>
                <a:solidFill>
                  <a:srgbClr val="1ED760"/>
                </a:solidFill>
                <a:latin typeface="Proxima Nova"/>
                <a:ea typeface="Proxima Nova"/>
                <a:cs typeface="Proxima Nova"/>
                <a:sym typeface="Proxima Nova"/>
              </a:defRPr>
            </a:lvl6pPr>
            <a:lvl7pPr lvl="6" rtl="0">
              <a:spcBef>
                <a:spcPts val="0"/>
              </a:spcBef>
              <a:spcAft>
                <a:spcPts val="0"/>
              </a:spcAft>
              <a:buNone/>
              <a:defRPr>
                <a:solidFill>
                  <a:srgbClr val="1ED760"/>
                </a:solidFill>
                <a:latin typeface="Proxima Nova"/>
                <a:ea typeface="Proxima Nova"/>
                <a:cs typeface="Proxima Nova"/>
                <a:sym typeface="Proxima Nova"/>
              </a:defRPr>
            </a:lvl7pPr>
            <a:lvl8pPr lvl="7" rtl="0">
              <a:spcBef>
                <a:spcPts val="0"/>
              </a:spcBef>
              <a:spcAft>
                <a:spcPts val="0"/>
              </a:spcAft>
              <a:buNone/>
              <a:defRPr>
                <a:solidFill>
                  <a:srgbClr val="1ED760"/>
                </a:solidFill>
                <a:latin typeface="Proxima Nova"/>
                <a:ea typeface="Proxima Nova"/>
                <a:cs typeface="Proxima Nova"/>
                <a:sym typeface="Proxima Nova"/>
              </a:defRPr>
            </a:lvl8pPr>
            <a:lvl9pPr lvl="8" rtl="0">
              <a:spcBef>
                <a:spcPts val="0"/>
              </a:spcBef>
              <a:spcAft>
                <a:spcPts val="0"/>
              </a:spcAft>
              <a:buNone/>
              <a:defRPr>
                <a:solidFill>
                  <a:srgbClr val="1ED760"/>
                </a:solidFill>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2">
    <p:spTree>
      <p:nvGrpSpPr>
        <p:cNvPr id="181" name="Shape 181"/>
        <p:cNvGrpSpPr/>
        <p:nvPr/>
      </p:nvGrpSpPr>
      <p:grpSpPr>
        <a:xfrm>
          <a:off x="0" y="0"/>
          <a:ext cx="0" cy="0"/>
          <a:chOff x="0" y="0"/>
          <a:chExt cx="0" cy="0"/>
        </a:xfrm>
      </p:grpSpPr>
      <p:sp>
        <p:nvSpPr>
          <p:cNvPr id="182" name="Google Shape;182;p43"/>
          <p:cNvSpPr txBox="1"/>
          <p:nvPr>
            <p:ph type="title"/>
          </p:nvPr>
        </p:nvSpPr>
        <p:spPr>
          <a:xfrm>
            <a:off x="685800" y="457200"/>
            <a:ext cx="7946100" cy="6768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urst">
  <p:cSld name="3_Title Slide">
    <p:bg>
      <p:bgPr>
        <a:gradFill>
          <a:gsLst>
            <a:gs pos="0">
              <a:schemeClr val="accent2"/>
            </a:gs>
            <a:gs pos="100000">
              <a:schemeClr val="dk1"/>
            </a:gs>
          </a:gsLst>
          <a:lin ang="18900044" scaled="0"/>
        </a:gradFill>
      </p:bgPr>
    </p:bg>
    <p:spTree>
      <p:nvGrpSpPr>
        <p:cNvPr id="183" name="Shape 183"/>
        <p:cNvGrpSpPr/>
        <p:nvPr/>
      </p:nvGrpSpPr>
      <p:grpSpPr>
        <a:xfrm>
          <a:off x="0" y="0"/>
          <a:ext cx="0" cy="0"/>
          <a:chOff x="0" y="0"/>
          <a:chExt cx="0" cy="0"/>
        </a:xfrm>
      </p:grpSpPr>
      <p:pic>
        <p:nvPicPr>
          <p:cNvPr id="184" name="Google Shape;184;p44"/>
          <p:cNvPicPr preferRelativeResize="0"/>
          <p:nvPr/>
        </p:nvPicPr>
        <p:blipFill rotWithShape="1">
          <a:blip r:embed="rId2">
            <a:alphaModFix/>
          </a:blip>
          <a:srcRect b="0" l="0" r="0" t="9239"/>
          <a:stretch/>
        </p:blipFill>
        <p:spPr>
          <a:xfrm>
            <a:off x="2499847" y="0"/>
            <a:ext cx="6552000" cy="5046000"/>
          </a:xfrm>
          <a:prstGeom prst="rect">
            <a:avLst/>
          </a:prstGeom>
          <a:noFill/>
          <a:ln>
            <a:noFill/>
          </a:ln>
        </p:spPr>
      </p:pic>
      <p:sp>
        <p:nvSpPr>
          <p:cNvPr id="185" name="Google Shape;185;p44"/>
          <p:cNvSpPr txBox="1"/>
          <p:nvPr>
            <p:ph type="ctrTitle"/>
          </p:nvPr>
        </p:nvSpPr>
        <p:spPr>
          <a:xfrm>
            <a:off x="854550" y="487875"/>
            <a:ext cx="4265700" cy="2748300"/>
          </a:xfrm>
          <a:prstGeom prst="rect">
            <a:avLst/>
          </a:prstGeom>
          <a:noFill/>
          <a:ln>
            <a:noFill/>
          </a:ln>
        </p:spPr>
        <p:txBody>
          <a:bodyPr anchorCtr="0" anchor="b" bIns="91425" lIns="91425" spcFirstLastPara="1" rIns="91425" wrap="square" tIns="91425"/>
          <a:lstStyle>
            <a:lvl1pPr indent="0" lvl="0" marL="0" marR="0" rtl="0" algn="l">
              <a:lnSpc>
                <a:spcPct val="90000"/>
              </a:lnSpc>
              <a:spcBef>
                <a:spcPts val="0"/>
              </a:spcBef>
              <a:spcAft>
                <a:spcPts val="0"/>
              </a:spcAft>
              <a:buClr>
                <a:schemeClr val="accent5"/>
              </a:buClr>
              <a:buSzPts val="4800"/>
              <a:buFont typeface="Proxima Nova"/>
              <a:buNone/>
              <a:defRPr sz="4800"/>
            </a:lvl1pPr>
            <a:lvl2pPr indent="-88900" lvl="1" marL="0" marR="0" rtl="0" algn="l">
              <a:spcBef>
                <a:spcPts val="0"/>
              </a:spcBef>
              <a:spcAft>
                <a:spcPts val="0"/>
              </a:spcAft>
              <a:buSzPts val="1400"/>
              <a:buFont typeface="Proxima Nova"/>
              <a:buChar char="○"/>
              <a:defRPr>
                <a:latin typeface="Proxima Nova"/>
                <a:ea typeface="Proxima Nova"/>
                <a:cs typeface="Proxima Nova"/>
                <a:sym typeface="Proxima Nova"/>
              </a:defRPr>
            </a:lvl2pPr>
            <a:lvl3pPr indent="-88900" lvl="2" marL="0" marR="0" rtl="0" algn="l">
              <a:spcBef>
                <a:spcPts val="0"/>
              </a:spcBef>
              <a:spcAft>
                <a:spcPts val="0"/>
              </a:spcAft>
              <a:buSzPts val="1400"/>
              <a:buFont typeface="Proxima Nova"/>
              <a:buChar char="■"/>
              <a:defRPr>
                <a:latin typeface="Proxima Nova"/>
                <a:ea typeface="Proxima Nova"/>
                <a:cs typeface="Proxima Nova"/>
                <a:sym typeface="Proxima Nova"/>
              </a:defRPr>
            </a:lvl3pPr>
            <a:lvl4pPr indent="-88900" lvl="3" marL="0" marR="0" rtl="0" algn="l">
              <a:spcBef>
                <a:spcPts val="0"/>
              </a:spcBef>
              <a:spcAft>
                <a:spcPts val="0"/>
              </a:spcAft>
              <a:buSzPts val="1400"/>
              <a:buFont typeface="Proxima Nova"/>
              <a:buChar char="●"/>
              <a:defRPr>
                <a:latin typeface="Proxima Nova"/>
                <a:ea typeface="Proxima Nova"/>
                <a:cs typeface="Proxima Nova"/>
                <a:sym typeface="Proxima Nova"/>
              </a:defRPr>
            </a:lvl4pPr>
            <a:lvl5pPr indent="-88900" lvl="4" marL="0" marR="0" rtl="0" algn="l">
              <a:spcBef>
                <a:spcPts val="0"/>
              </a:spcBef>
              <a:spcAft>
                <a:spcPts val="0"/>
              </a:spcAft>
              <a:buSzPts val="1400"/>
              <a:buFont typeface="Proxima Nova"/>
              <a:buChar char="○"/>
              <a:defRPr>
                <a:latin typeface="Proxima Nova"/>
                <a:ea typeface="Proxima Nova"/>
                <a:cs typeface="Proxima Nova"/>
                <a:sym typeface="Proxima Nova"/>
              </a:defRPr>
            </a:lvl5pPr>
            <a:lvl6pPr indent="-88900" lvl="5" marL="0" marR="0" rtl="0" algn="l">
              <a:spcBef>
                <a:spcPts val="0"/>
              </a:spcBef>
              <a:spcAft>
                <a:spcPts val="0"/>
              </a:spcAft>
              <a:buSzPts val="1400"/>
              <a:buFont typeface="Proxima Nova"/>
              <a:buChar char="■"/>
              <a:defRPr>
                <a:latin typeface="Proxima Nova"/>
                <a:ea typeface="Proxima Nova"/>
                <a:cs typeface="Proxima Nova"/>
                <a:sym typeface="Proxima Nova"/>
              </a:defRPr>
            </a:lvl6pPr>
            <a:lvl7pPr indent="-88900" lvl="6" marL="0" marR="0" rtl="0" algn="l">
              <a:spcBef>
                <a:spcPts val="0"/>
              </a:spcBef>
              <a:spcAft>
                <a:spcPts val="0"/>
              </a:spcAft>
              <a:buSzPts val="1400"/>
              <a:buFont typeface="Proxima Nova"/>
              <a:buChar char="●"/>
              <a:defRPr>
                <a:latin typeface="Proxima Nova"/>
                <a:ea typeface="Proxima Nova"/>
                <a:cs typeface="Proxima Nova"/>
                <a:sym typeface="Proxima Nova"/>
              </a:defRPr>
            </a:lvl7pPr>
            <a:lvl8pPr indent="-88900" lvl="7" marL="0" marR="0" rtl="0" algn="l">
              <a:spcBef>
                <a:spcPts val="0"/>
              </a:spcBef>
              <a:spcAft>
                <a:spcPts val="0"/>
              </a:spcAft>
              <a:buSzPts val="1400"/>
              <a:buFont typeface="Proxima Nova"/>
              <a:buChar char="○"/>
              <a:defRPr>
                <a:latin typeface="Proxima Nova"/>
                <a:ea typeface="Proxima Nova"/>
                <a:cs typeface="Proxima Nova"/>
                <a:sym typeface="Proxima Nova"/>
              </a:defRPr>
            </a:lvl8pPr>
            <a:lvl9pPr indent="-88900" lvl="8" marL="0" marR="0" rtl="0" algn="l">
              <a:spcBef>
                <a:spcPts val="0"/>
              </a:spcBef>
              <a:spcAft>
                <a:spcPts val="0"/>
              </a:spcAft>
              <a:buSzPts val="1400"/>
              <a:buFont typeface="Proxima Nova"/>
              <a:buChar char="■"/>
              <a:defRPr>
                <a:latin typeface="Proxima Nova"/>
                <a:ea typeface="Proxima Nova"/>
                <a:cs typeface="Proxima Nova"/>
                <a:sym typeface="Proxima Nova"/>
              </a:defRPr>
            </a:lvl9pPr>
          </a:lstStyle>
          <a:p/>
        </p:txBody>
      </p:sp>
      <p:sp>
        <p:nvSpPr>
          <p:cNvPr id="186" name="Google Shape;186;p44"/>
          <p:cNvSpPr txBox="1"/>
          <p:nvPr>
            <p:ph idx="1" type="body"/>
          </p:nvPr>
        </p:nvSpPr>
        <p:spPr>
          <a:xfrm>
            <a:off x="854550" y="3236175"/>
            <a:ext cx="4265700" cy="1448100"/>
          </a:xfrm>
          <a:prstGeom prst="rect">
            <a:avLst/>
          </a:prstGeom>
          <a:noFill/>
          <a:ln>
            <a:noFill/>
          </a:ln>
        </p:spPr>
        <p:txBody>
          <a:bodyPr anchorCtr="0" anchor="t" bIns="91425" lIns="91425" spcFirstLastPara="1" rIns="91425" wrap="square" tIns="91425"/>
          <a:lstStyle>
            <a:lvl1pPr indent="-317500" lvl="0" marL="457200" rtl="0">
              <a:lnSpc>
                <a:spcPct val="120000"/>
              </a:lnSpc>
              <a:spcBef>
                <a:spcPts val="1000"/>
              </a:spcBef>
              <a:spcAft>
                <a:spcPts val="0"/>
              </a:spcAft>
              <a:buSzPts val="1400"/>
              <a:buChar char="–"/>
              <a:defRPr sz="1400"/>
            </a:lvl1pPr>
            <a:lvl2pPr indent="-317500" lvl="1" marL="914400" rtl="0">
              <a:lnSpc>
                <a:spcPct val="120000"/>
              </a:lnSpc>
              <a:spcBef>
                <a:spcPts val="1000"/>
              </a:spcBef>
              <a:spcAft>
                <a:spcPts val="0"/>
              </a:spcAft>
              <a:buSzPts val="1400"/>
              <a:buChar char="–"/>
              <a:defRPr/>
            </a:lvl2pPr>
            <a:lvl3pPr indent="-317500" lvl="2" marL="1371600" rtl="0">
              <a:lnSpc>
                <a:spcPct val="120000"/>
              </a:lnSpc>
              <a:spcBef>
                <a:spcPts val="1000"/>
              </a:spcBef>
              <a:spcAft>
                <a:spcPts val="0"/>
              </a:spcAft>
              <a:buSzPts val="1400"/>
              <a:buChar char="–"/>
              <a:defRPr/>
            </a:lvl3pPr>
            <a:lvl4pPr indent="-317500" lvl="3" marL="1828800" rtl="0">
              <a:lnSpc>
                <a:spcPct val="120000"/>
              </a:lnSpc>
              <a:spcBef>
                <a:spcPts val="1000"/>
              </a:spcBef>
              <a:spcAft>
                <a:spcPts val="0"/>
              </a:spcAft>
              <a:buSzPts val="1400"/>
              <a:buChar char="–"/>
              <a:defRPr/>
            </a:lvl4pPr>
            <a:lvl5pPr indent="-317500" lvl="4" marL="2286000" rtl="0">
              <a:lnSpc>
                <a:spcPct val="120000"/>
              </a:lnSpc>
              <a:spcBef>
                <a:spcPts val="1000"/>
              </a:spcBef>
              <a:spcAft>
                <a:spcPts val="0"/>
              </a:spcAft>
              <a:buSzPts val="1400"/>
              <a:buChar char="○"/>
              <a:defRPr/>
            </a:lvl5pPr>
            <a:lvl6pPr indent="-317500" lvl="5" marL="2743200" rtl="0">
              <a:lnSpc>
                <a:spcPct val="120000"/>
              </a:lnSpc>
              <a:spcBef>
                <a:spcPts val="1000"/>
              </a:spcBef>
              <a:spcAft>
                <a:spcPts val="0"/>
              </a:spcAft>
              <a:buSzPts val="1400"/>
              <a:buChar char="■"/>
              <a:defRPr/>
            </a:lvl6pPr>
            <a:lvl7pPr indent="-317500" lvl="6" marL="3200400" rtl="0">
              <a:lnSpc>
                <a:spcPct val="120000"/>
              </a:lnSpc>
              <a:spcBef>
                <a:spcPts val="1000"/>
              </a:spcBef>
              <a:spcAft>
                <a:spcPts val="0"/>
              </a:spcAft>
              <a:buSzPts val="1400"/>
              <a:buChar char="●"/>
              <a:defRPr/>
            </a:lvl7pPr>
            <a:lvl8pPr indent="-317500" lvl="7" marL="3657600" rtl="0">
              <a:lnSpc>
                <a:spcPct val="120000"/>
              </a:lnSpc>
              <a:spcBef>
                <a:spcPts val="1000"/>
              </a:spcBef>
              <a:spcAft>
                <a:spcPts val="0"/>
              </a:spcAft>
              <a:buSzPts val="1400"/>
              <a:buChar char="○"/>
              <a:defRPr/>
            </a:lvl8pPr>
            <a:lvl9pPr indent="-317500" lvl="8" marL="4114800" rtl="0">
              <a:lnSpc>
                <a:spcPct val="120000"/>
              </a:lnSpc>
              <a:spcBef>
                <a:spcPts val="1000"/>
              </a:spcBef>
              <a:spcAft>
                <a:spcPts val="0"/>
              </a:spcAft>
              <a:buSzPts val="1400"/>
              <a:buChar char="■"/>
              <a:defRPr/>
            </a:lvl9pPr>
          </a:lstStyle>
          <a:p/>
        </p:txBody>
      </p:sp>
      <p:pic>
        <p:nvPicPr>
          <p:cNvPr descr="SPO_white.pdf" id="187" name="Google Shape;187;p44"/>
          <p:cNvPicPr preferRelativeResize="0"/>
          <p:nvPr/>
        </p:nvPicPr>
        <p:blipFill rotWithShape="1">
          <a:blip r:embed="rId3">
            <a:alphaModFix/>
          </a:blip>
          <a:srcRect b="0" l="0" r="0" t="0"/>
          <a:stretch/>
        </p:blipFill>
        <p:spPr>
          <a:xfrm>
            <a:off x="7193250" y="4393450"/>
            <a:ext cx="1391100" cy="437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88" name="Shape 188"/>
        <p:cNvGrpSpPr/>
        <p:nvPr/>
      </p:nvGrpSpPr>
      <p:grpSpPr>
        <a:xfrm>
          <a:off x="0" y="0"/>
          <a:ext cx="0" cy="0"/>
          <a:chOff x="0" y="0"/>
          <a:chExt cx="0" cy="0"/>
        </a:xfrm>
      </p:grpSpPr>
      <p:sp>
        <p:nvSpPr>
          <p:cNvPr id="189" name="Google Shape;189;p45"/>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190" name="Google Shape;190;p45"/>
          <p:cNvSpPr txBox="1"/>
          <p:nvPr>
            <p:ph idx="1" type="subTitle"/>
          </p:nvPr>
        </p:nvSpPr>
        <p:spPr>
          <a:xfrm>
            <a:off x="311700" y="2834125"/>
            <a:ext cx="8520600" cy="792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1" name="Google Shape;191;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n white">
  <p:cSld name="CUSTOM">
    <p:bg>
      <p:bgPr>
        <a:solidFill>
          <a:srgbClr val="FFFFFF"/>
        </a:solidFill>
      </p:bgPr>
    </p:bg>
    <p:spTree>
      <p:nvGrpSpPr>
        <p:cNvPr id="192" name="Shape 192"/>
        <p:cNvGrpSpPr/>
        <p:nvPr/>
      </p:nvGrpSpPr>
      <p:grpSpPr>
        <a:xfrm>
          <a:off x="0" y="0"/>
          <a:ext cx="0" cy="0"/>
          <a:chOff x="0" y="0"/>
          <a:chExt cx="0" cy="0"/>
        </a:xfrm>
      </p:grpSpPr>
      <p:pic>
        <p:nvPicPr>
          <p:cNvPr descr="SPO_white.pdf" id="193" name="Google Shape;193;p46"/>
          <p:cNvPicPr preferRelativeResize="0"/>
          <p:nvPr/>
        </p:nvPicPr>
        <p:blipFill rotWithShape="1">
          <a:blip r:embed="rId2">
            <a:alphaModFix/>
          </a:blip>
          <a:srcRect b="0" l="0" r="0" t="0"/>
          <a:stretch/>
        </p:blipFill>
        <p:spPr>
          <a:xfrm>
            <a:off x="7193250" y="4393450"/>
            <a:ext cx="1391100" cy="437400"/>
          </a:xfrm>
          <a:prstGeom prst="rect">
            <a:avLst/>
          </a:prstGeom>
          <a:noFill/>
          <a:ln>
            <a:noFill/>
          </a:ln>
        </p:spPr>
      </p:pic>
      <p:sp>
        <p:nvSpPr>
          <p:cNvPr id="194" name="Google Shape;194;p46"/>
          <p:cNvSpPr txBox="1"/>
          <p:nvPr>
            <p:ph type="ctrTitle"/>
          </p:nvPr>
        </p:nvSpPr>
        <p:spPr>
          <a:xfrm>
            <a:off x="625650" y="1029150"/>
            <a:ext cx="7892700" cy="3085200"/>
          </a:xfrm>
          <a:prstGeom prst="rect">
            <a:avLst/>
          </a:prstGeom>
          <a:noFill/>
          <a:ln>
            <a:noFill/>
          </a:ln>
        </p:spPr>
        <p:txBody>
          <a:bodyPr anchorCtr="0" anchor="ctr" bIns="91425" lIns="91425" spcFirstLastPara="1" rIns="91425" wrap="square" tIns="91425"/>
          <a:lstStyle>
            <a:lvl1pPr indent="0" lvl="0" marL="0" marR="0" rtl="0" algn="ctr">
              <a:lnSpc>
                <a:spcPct val="100000"/>
              </a:lnSpc>
              <a:spcBef>
                <a:spcPts val="0"/>
              </a:spcBef>
              <a:spcAft>
                <a:spcPts val="0"/>
              </a:spcAft>
              <a:buClr>
                <a:srgbClr val="B8EFBC"/>
              </a:buClr>
              <a:buSzPts val="6000"/>
              <a:buFont typeface="Proxima Nova"/>
              <a:buNone/>
              <a:defRPr sz="6000">
                <a:solidFill>
                  <a:srgbClr val="B8EFBC"/>
                </a:solidFill>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2.xml"/><Relationship Id="rId11" Type="http://schemas.openxmlformats.org/officeDocument/2006/relationships/slideLayout" Target="../slideLayouts/slideLayout33.xml"/><Relationship Id="rId22" Type="http://schemas.openxmlformats.org/officeDocument/2006/relationships/theme" Target="../theme/theme2.xml"/><Relationship Id="rId10" Type="http://schemas.openxmlformats.org/officeDocument/2006/relationships/slideLayout" Target="../slideLayouts/slideLayout32.xml"/><Relationship Id="rId21" Type="http://schemas.openxmlformats.org/officeDocument/2006/relationships/slideLayout" Target="../slideLayouts/slideLayout43.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5" Type="http://schemas.openxmlformats.org/officeDocument/2006/relationships/slideLayout" Target="../slideLayouts/slideLayout37.xml"/><Relationship Id="rId14" Type="http://schemas.openxmlformats.org/officeDocument/2006/relationships/slideLayout" Target="../slideLayouts/slideLayout36.xml"/><Relationship Id="rId17" Type="http://schemas.openxmlformats.org/officeDocument/2006/relationships/slideLayout" Target="../slideLayouts/slideLayout39.xml"/><Relationship Id="rId16" Type="http://schemas.openxmlformats.org/officeDocument/2006/relationships/slideLayout" Target="../slideLayouts/slideLayout38.xml"/><Relationship Id="rId5" Type="http://schemas.openxmlformats.org/officeDocument/2006/relationships/slideLayout" Target="../slideLayouts/slideLayout27.xml"/><Relationship Id="rId19" Type="http://schemas.openxmlformats.org/officeDocument/2006/relationships/slideLayout" Target="../slideLayouts/slideLayout41.xml"/><Relationship Id="rId6" Type="http://schemas.openxmlformats.org/officeDocument/2006/relationships/slideLayout" Target="../slideLayouts/slideLayout28.xml"/><Relationship Id="rId18" Type="http://schemas.openxmlformats.org/officeDocument/2006/relationships/slideLayout" Target="../slideLayouts/slideLayout40.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82351"/>
        </a:solidFill>
      </p:bgPr>
    </p:bg>
    <p:spTree>
      <p:nvGrpSpPr>
        <p:cNvPr id="128" name="Shape 128"/>
        <p:cNvGrpSpPr/>
        <p:nvPr/>
      </p:nvGrpSpPr>
      <p:grpSpPr>
        <a:xfrm>
          <a:off x="0" y="0"/>
          <a:ext cx="0" cy="0"/>
          <a:chOff x="0" y="0"/>
          <a:chExt cx="0" cy="0"/>
        </a:xfrm>
      </p:grpSpPr>
      <p:sp>
        <p:nvSpPr>
          <p:cNvPr id="129" name="Google Shape;129;p25"/>
          <p:cNvSpPr txBox="1"/>
          <p:nvPr>
            <p:ph type="title"/>
          </p:nvPr>
        </p:nvSpPr>
        <p:spPr>
          <a:xfrm>
            <a:off x="685800" y="457200"/>
            <a:ext cx="7946100" cy="6768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3000">
                <a:solidFill>
                  <a:srgbClr val="24E679"/>
                </a:solidFill>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0" name="Google Shape;130;p25"/>
          <p:cNvSpPr txBox="1"/>
          <p:nvPr>
            <p:ph idx="1" type="body"/>
          </p:nvPr>
        </p:nvSpPr>
        <p:spPr>
          <a:xfrm>
            <a:off x="612000" y="1442800"/>
            <a:ext cx="7920000" cy="3225000"/>
          </a:xfrm>
          <a:prstGeom prst="rect">
            <a:avLst/>
          </a:prstGeom>
          <a:noFill/>
          <a:ln>
            <a:noFill/>
          </a:ln>
        </p:spPr>
        <p:txBody>
          <a:bodyPr anchorCtr="0" anchor="ctr" bIns="91425" lIns="91425" spcFirstLastPara="1" rIns="91425" wrap="square" tIns="91425"/>
          <a:lstStyle>
            <a:lvl1pPr indent="-342900" lvl="0" marL="457200" rtl="0">
              <a:spcBef>
                <a:spcPts val="0"/>
              </a:spcBef>
              <a:spcAft>
                <a:spcPts val="0"/>
              </a:spcAft>
              <a:buClr>
                <a:srgbClr val="FFFFFF"/>
              </a:buClr>
              <a:buSzPts val="1800"/>
              <a:buFont typeface="Proxima Nova"/>
              <a:buChar char="–"/>
              <a:defRPr sz="2400">
                <a:solidFill>
                  <a:srgbClr val="FFFFFF"/>
                </a:solidFill>
                <a:latin typeface="Proxima Nova"/>
                <a:ea typeface="Proxima Nova"/>
                <a:cs typeface="Proxima Nova"/>
                <a:sym typeface="Proxima Nova"/>
              </a:defRPr>
            </a:lvl1pPr>
            <a:lvl2pPr indent="-317500" lvl="1" marL="914400" rtl="0">
              <a:spcBef>
                <a:spcPts val="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2pPr>
            <a:lvl3pPr indent="-317500" lvl="2" marL="1371600" rtl="0">
              <a:spcBef>
                <a:spcPts val="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3pPr>
            <a:lvl4pPr indent="-317500" lvl="3" marL="1828800" rtl="0">
              <a:spcBef>
                <a:spcPts val="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4pPr>
            <a:lvl5pPr indent="-317500" lvl="4" marL="2286000" rtl="0">
              <a:spcBef>
                <a:spcPts val="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5pPr>
            <a:lvl6pPr indent="-317500" lvl="5" marL="2743200" rtl="0">
              <a:spcBef>
                <a:spcPts val="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6pPr>
            <a:lvl7pPr indent="-317500" lvl="6" marL="3200400" rtl="0">
              <a:spcBef>
                <a:spcPts val="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7pPr>
            <a:lvl8pPr indent="-317500" lvl="7" marL="3657600" rtl="0">
              <a:spcBef>
                <a:spcPts val="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8pPr>
            <a:lvl9pPr indent="-317500" lvl="8" marL="4114800" rtl="0">
              <a:spcBef>
                <a:spcPts val="0"/>
              </a:spcBef>
              <a:spcAft>
                <a:spcPts val="0"/>
              </a:spcAft>
              <a:buClr>
                <a:srgbClr val="FFFFFF"/>
              </a:buClr>
              <a:buSzPts val="1400"/>
              <a:buFont typeface="Proxima Nova"/>
              <a:buChar char="■"/>
              <a:defRPr>
                <a:solidFill>
                  <a:srgbClr val="FFFFFF"/>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14.png"/><Relationship Id="rId5" Type="http://schemas.openxmlformats.org/officeDocument/2006/relationships/image" Target="../media/image12.jpg"/><Relationship Id="rId6" Type="http://schemas.openxmlformats.org/officeDocument/2006/relationships/image" Target="../media/image18.png"/><Relationship Id="rId7"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38.pn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3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4.xml"/><Relationship Id="rId3"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2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 Id="rId3" Type="http://schemas.openxmlformats.org/officeDocument/2006/relationships/image" Target="../media/image4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2.xml"/><Relationship Id="rId3" Type="http://schemas.openxmlformats.org/officeDocument/2006/relationships/image" Target="../media/image4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3.xml"/><Relationship Id="rId3" Type="http://schemas.openxmlformats.org/officeDocument/2006/relationships/image" Target="../media/image4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3.xml"/><Relationship Id="rId3" Type="http://schemas.openxmlformats.org/officeDocument/2006/relationships/image" Target="../media/image30.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 Id="rId3" Type="http://schemas.openxmlformats.org/officeDocument/2006/relationships/image" Target="../media/image33.jp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6.xml"/><Relationship Id="rId3" Type="http://schemas.openxmlformats.org/officeDocument/2006/relationships/image" Target="../media/image33.jp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 Id="rId3" Type="http://schemas.openxmlformats.org/officeDocument/2006/relationships/image" Target="../media/image33.jp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56"/>
          <p:cNvSpPr/>
          <p:nvPr/>
        </p:nvSpPr>
        <p:spPr>
          <a:xfrm>
            <a:off x="0" y="-324550"/>
            <a:ext cx="9144000" cy="5605200"/>
          </a:xfrm>
          <a:prstGeom prst="rect">
            <a:avLst/>
          </a:prstGeom>
          <a:solidFill>
            <a:srgbClr val="182351">
              <a:alpha val="1269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6"/>
          <p:cNvSpPr txBox="1"/>
          <p:nvPr>
            <p:ph type="ctrTitle"/>
          </p:nvPr>
        </p:nvSpPr>
        <p:spPr>
          <a:xfrm>
            <a:off x="625650" y="1029150"/>
            <a:ext cx="7892700" cy="30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why do we want to change anything?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57"/>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Power of Community</a:t>
            </a:r>
            <a:endParaRPr/>
          </a:p>
        </p:txBody>
      </p:sp>
      <p:pic>
        <p:nvPicPr>
          <p:cNvPr id="272" name="Google Shape;272;p57"/>
          <p:cNvPicPr preferRelativeResize="0"/>
          <p:nvPr/>
        </p:nvPicPr>
        <p:blipFill>
          <a:blip r:embed="rId3">
            <a:alphaModFix/>
          </a:blip>
          <a:stretch>
            <a:fillRect/>
          </a:stretch>
        </p:blipFill>
        <p:spPr>
          <a:xfrm>
            <a:off x="152400" y="1216275"/>
            <a:ext cx="8839198" cy="34058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58"/>
          <p:cNvSpPr txBox="1"/>
          <p:nvPr/>
        </p:nvSpPr>
        <p:spPr>
          <a:xfrm>
            <a:off x="3602175" y="2584650"/>
            <a:ext cx="1175100" cy="680100"/>
          </a:xfrm>
          <a:prstGeom prst="rect">
            <a:avLst/>
          </a:prstGeom>
          <a:gradFill>
            <a:gsLst>
              <a:gs pos="0">
                <a:srgbClr val="FFC002"/>
              </a:gs>
              <a:gs pos="100000">
                <a:srgbClr val="795B04"/>
              </a:gs>
            </a:gsLst>
            <a:lin ang="5400012" scaled="0"/>
          </a:gra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Opportunity</a:t>
            </a:r>
            <a:r>
              <a:rPr b="1" lang="en">
                <a:latin typeface="Proxima Nova"/>
                <a:ea typeface="Proxima Nova"/>
                <a:cs typeface="Proxima Nova"/>
                <a:sym typeface="Proxima Nova"/>
              </a:rPr>
              <a:t> Zone</a:t>
            </a:r>
            <a:endParaRPr b="1">
              <a:latin typeface="Proxima Nova"/>
              <a:ea typeface="Proxima Nova"/>
              <a:cs typeface="Proxima Nova"/>
              <a:sym typeface="Proxima Nova"/>
            </a:endParaRPr>
          </a:p>
        </p:txBody>
      </p:sp>
      <p:sp>
        <p:nvSpPr>
          <p:cNvPr id="278" name="Google Shape;278;p58"/>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Staying at the forefront, wisely</a:t>
            </a:r>
            <a:endParaRPr/>
          </a:p>
        </p:txBody>
      </p:sp>
      <p:cxnSp>
        <p:nvCxnSpPr>
          <p:cNvPr id="279" name="Google Shape;279;p58"/>
          <p:cNvCxnSpPr/>
          <p:nvPr/>
        </p:nvCxnSpPr>
        <p:spPr>
          <a:xfrm flipH="1" rot="10800000">
            <a:off x="1378650" y="1635000"/>
            <a:ext cx="9000" cy="2579400"/>
          </a:xfrm>
          <a:prstGeom prst="straightConnector1">
            <a:avLst/>
          </a:prstGeom>
          <a:noFill/>
          <a:ln cap="flat" cmpd="sng" w="28575">
            <a:solidFill>
              <a:srgbClr val="D9D9D9"/>
            </a:solidFill>
            <a:prstDash val="solid"/>
            <a:round/>
            <a:headEnd len="med" w="med" type="none"/>
            <a:tailEnd len="med" w="med" type="triangle"/>
          </a:ln>
        </p:spPr>
      </p:cxnSp>
      <p:cxnSp>
        <p:nvCxnSpPr>
          <p:cNvPr id="280" name="Google Shape;280;p58"/>
          <p:cNvCxnSpPr/>
          <p:nvPr/>
        </p:nvCxnSpPr>
        <p:spPr>
          <a:xfrm>
            <a:off x="1371600" y="4206240"/>
            <a:ext cx="5670900" cy="0"/>
          </a:xfrm>
          <a:prstGeom prst="straightConnector1">
            <a:avLst/>
          </a:prstGeom>
          <a:noFill/>
          <a:ln cap="flat" cmpd="sng" w="28575">
            <a:solidFill>
              <a:srgbClr val="D9D9D9"/>
            </a:solidFill>
            <a:prstDash val="solid"/>
            <a:round/>
            <a:headEnd len="med" w="med" type="none"/>
            <a:tailEnd len="med" w="med" type="triangle"/>
          </a:ln>
        </p:spPr>
      </p:cxnSp>
      <p:cxnSp>
        <p:nvCxnSpPr>
          <p:cNvPr id="281" name="Google Shape;281;p58"/>
          <p:cNvCxnSpPr/>
          <p:nvPr/>
        </p:nvCxnSpPr>
        <p:spPr>
          <a:xfrm flipH="1" rot="10800000">
            <a:off x="1541350" y="2375875"/>
            <a:ext cx="3312600" cy="1677600"/>
          </a:xfrm>
          <a:prstGeom prst="curvedConnector3">
            <a:avLst>
              <a:gd fmla="val 46530" name="adj1"/>
            </a:avLst>
          </a:prstGeom>
          <a:noFill/>
          <a:ln cap="flat" cmpd="sng" w="38100">
            <a:solidFill>
              <a:srgbClr val="1ED760"/>
            </a:solidFill>
            <a:prstDash val="solid"/>
            <a:round/>
            <a:headEnd len="med" w="med" type="none"/>
            <a:tailEnd len="med" w="med" type="none"/>
          </a:ln>
        </p:spPr>
      </p:cxnSp>
      <p:cxnSp>
        <p:nvCxnSpPr>
          <p:cNvPr id="282" name="Google Shape;282;p58"/>
          <p:cNvCxnSpPr/>
          <p:nvPr/>
        </p:nvCxnSpPr>
        <p:spPr>
          <a:xfrm flipH="1" rot="10800000">
            <a:off x="3533125" y="1685225"/>
            <a:ext cx="3312600" cy="1677600"/>
          </a:xfrm>
          <a:prstGeom prst="curvedConnector3">
            <a:avLst>
              <a:gd fmla="val 57097" name="adj1"/>
            </a:avLst>
          </a:prstGeom>
          <a:noFill/>
          <a:ln cap="flat" cmpd="sng" w="38100">
            <a:solidFill>
              <a:srgbClr val="3C78D8"/>
            </a:solidFill>
            <a:prstDash val="solid"/>
            <a:round/>
            <a:headEnd len="med" w="med" type="none"/>
            <a:tailEnd len="med" w="med" type="none"/>
          </a:ln>
        </p:spPr>
      </p:cxnSp>
      <p:sp>
        <p:nvSpPr>
          <p:cNvPr id="283" name="Google Shape;283;p58"/>
          <p:cNvSpPr txBox="1"/>
          <p:nvPr/>
        </p:nvSpPr>
        <p:spPr>
          <a:xfrm>
            <a:off x="5339350" y="4479300"/>
            <a:ext cx="3312600" cy="27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00">
                <a:solidFill>
                  <a:srgbClr val="EFEFEF"/>
                </a:solidFill>
                <a:latin typeface="Proxima Nova"/>
                <a:ea typeface="Proxima Nova"/>
                <a:cs typeface="Proxima Nova"/>
                <a:sym typeface="Proxima Nova"/>
              </a:rPr>
              <a:t>Source: “Innovator’s Dilemma” - Clayton Christensen</a:t>
            </a:r>
            <a:endParaRPr sz="900">
              <a:solidFill>
                <a:srgbClr val="EFEFEF"/>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59"/>
          <p:cNvSpPr txBox="1"/>
          <p:nvPr>
            <p:ph type="title"/>
          </p:nvPr>
        </p:nvSpPr>
        <p:spPr>
          <a:xfrm>
            <a:off x="687900" y="459975"/>
            <a:ext cx="74340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Vision</a:t>
            </a:r>
            <a:endParaRPr/>
          </a:p>
        </p:txBody>
      </p:sp>
      <p:sp>
        <p:nvSpPr>
          <p:cNvPr id="289" name="Google Shape;289;p59"/>
          <p:cNvSpPr txBox="1"/>
          <p:nvPr/>
        </p:nvSpPr>
        <p:spPr>
          <a:xfrm>
            <a:off x="764100" y="2003688"/>
            <a:ext cx="2065500" cy="14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Proxima Nova"/>
                <a:ea typeface="Proxima Nova"/>
                <a:cs typeface="Proxima Nova"/>
                <a:sym typeface="Proxima Nova"/>
              </a:rPr>
              <a:t>World-class infrastructure</a:t>
            </a:r>
            <a:endParaRPr sz="2000">
              <a:solidFill>
                <a:srgbClr val="FFFFFF"/>
              </a:solidFill>
              <a:latin typeface="Proxima Nova"/>
              <a:ea typeface="Proxima Nova"/>
              <a:cs typeface="Proxima Nova"/>
              <a:sym typeface="Proxima Nova"/>
            </a:endParaRPr>
          </a:p>
        </p:txBody>
      </p:sp>
      <p:sp>
        <p:nvSpPr>
          <p:cNvPr id="290" name="Google Shape;290;p59"/>
          <p:cNvSpPr txBox="1"/>
          <p:nvPr/>
        </p:nvSpPr>
        <p:spPr>
          <a:xfrm>
            <a:off x="3389550" y="2003688"/>
            <a:ext cx="2065500" cy="14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Proxima Nova"/>
                <a:ea typeface="Proxima Nova"/>
                <a:cs typeface="Proxima Nova"/>
                <a:sym typeface="Proxima Nova"/>
              </a:rPr>
              <a:t>Spotify </a:t>
            </a:r>
            <a:br>
              <a:rPr lang="en" sz="2000">
                <a:solidFill>
                  <a:srgbClr val="FFFFFF"/>
                </a:solidFill>
                <a:latin typeface="Proxima Nova"/>
                <a:ea typeface="Proxima Nova"/>
                <a:cs typeface="Proxima Nova"/>
                <a:sym typeface="Proxima Nova"/>
              </a:rPr>
            </a:br>
            <a:r>
              <a:rPr lang="en" sz="2000">
                <a:solidFill>
                  <a:srgbClr val="FFFFFF"/>
                </a:solidFill>
                <a:latin typeface="Proxima Nova"/>
                <a:ea typeface="Proxima Nova"/>
                <a:cs typeface="Proxima Nova"/>
                <a:sym typeface="Proxima Nova"/>
              </a:rPr>
              <a:t>“Special Sauce”</a:t>
            </a:r>
            <a:endParaRPr sz="2000">
              <a:solidFill>
                <a:srgbClr val="FFFFFF"/>
              </a:solidFill>
              <a:latin typeface="Proxima Nova"/>
              <a:ea typeface="Proxima Nova"/>
              <a:cs typeface="Proxima Nova"/>
              <a:sym typeface="Proxima Nova"/>
            </a:endParaRPr>
          </a:p>
        </p:txBody>
      </p:sp>
      <p:sp>
        <p:nvSpPr>
          <p:cNvPr id="291" name="Google Shape;291;p59"/>
          <p:cNvSpPr txBox="1"/>
          <p:nvPr/>
        </p:nvSpPr>
        <p:spPr>
          <a:xfrm>
            <a:off x="6015000" y="1902738"/>
            <a:ext cx="2541000" cy="16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Proxima Nova"/>
                <a:ea typeface="Proxima Nova"/>
                <a:cs typeface="Proxima Nova"/>
                <a:sym typeface="Proxima Nova"/>
              </a:rPr>
              <a:t>Unleashed innovation across unlocked teams</a:t>
            </a:r>
            <a:endParaRPr sz="2000">
              <a:solidFill>
                <a:srgbClr val="FFFFFF"/>
              </a:solidFill>
              <a:latin typeface="Proxima Nova"/>
              <a:ea typeface="Proxima Nova"/>
              <a:cs typeface="Proxima Nova"/>
              <a:sym typeface="Proxima Nova"/>
            </a:endParaRPr>
          </a:p>
        </p:txBody>
      </p:sp>
      <p:sp>
        <p:nvSpPr>
          <p:cNvPr id="292" name="Google Shape;292;p59"/>
          <p:cNvSpPr/>
          <p:nvPr/>
        </p:nvSpPr>
        <p:spPr>
          <a:xfrm>
            <a:off x="2864650" y="2491788"/>
            <a:ext cx="427800" cy="438600"/>
          </a:xfrm>
          <a:prstGeom prst="mathPlus">
            <a:avLst>
              <a:gd fmla="val 23520" name="adj1"/>
            </a:avLst>
          </a:prstGeom>
          <a:solidFill>
            <a:srgbClr val="FFFFFF"/>
          </a:solidFill>
          <a:ln cap="flat" cmpd="sng" w="9525">
            <a:solidFill>
              <a:srgbClr val="4825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9"/>
          <p:cNvSpPr/>
          <p:nvPr/>
        </p:nvSpPr>
        <p:spPr>
          <a:xfrm>
            <a:off x="5531250" y="2518938"/>
            <a:ext cx="478200" cy="384300"/>
          </a:xfrm>
          <a:prstGeom prst="mathEqual">
            <a:avLst>
              <a:gd fmla="val 23520" name="adj1"/>
              <a:gd fmla="val 11760" name="adj2"/>
            </a:avLst>
          </a:prstGeom>
          <a:solidFill>
            <a:srgbClr val="FFFFFF"/>
          </a:solidFill>
          <a:ln cap="flat" cmpd="sng" w="9525">
            <a:solidFill>
              <a:srgbClr val="48254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60"/>
          <p:cNvSpPr txBox="1"/>
          <p:nvPr>
            <p:ph type="ctrTitle"/>
          </p:nvPr>
        </p:nvSpPr>
        <p:spPr>
          <a:xfrm>
            <a:off x="625650" y="1047375"/>
            <a:ext cx="7892700" cy="162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Journey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cxnSp>
        <p:nvCxnSpPr>
          <p:cNvPr id="303" name="Google Shape;303;p61"/>
          <p:cNvCxnSpPr/>
          <p:nvPr/>
        </p:nvCxnSpPr>
        <p:spPr>
          <a:xfrm>
            <a:off x="1103000" y="2483175"/>
            <a:ext cx="2223000" cy="0"/>
          </a:xfrm>
          <a:prstGeom prst="straightConnector1">
            <a:avLst/>
          </a:prstGeom>
          <a:noFill/>
          <a:ln cap="flat" cmpd="sng" w="38100">
            <a:solidFill>
              <a:srgbClr val="24E679"/>
            </a:solidFill>
            <a:prstDash val="solid"/>
            <a:round/>
            <a:headEnd len="med" w="med" type="oval"/>
            <a:tailEnd len="med" w="med" type="stealth"/>
          </a:ln>
        </p:spPr>
      </p:cxnSp>
      <p:sp>
        <p:nvSpPr>
          <p:cNvPr id="304" name="Google Shape;304;p61"/>
          <p:cNvSpPr txBox="1"/>
          <p:nvPr/>
        </p:nvSpPr>
        <p:spPr>
          <a:xfrm>
            <a:off x="537200" y="2654625"/>
            <a:ext cx="12774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Origin</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(DIY)</a:t>
            </a:r>
            <a:endParaRPr>
              <a:solidFill>
                <a:srgbClr val="FFFFFF"/>
              </a:solidFill>
              <a:latin typeface="Helvetica Neue"/>
              <a:ea typeface="Helvetica Neue"/>
              <a:cs typeface="Helvetica Neue"/>
              <a:sym typeface="Helvetica Neue"/>
            </a:endParaRPr>
          </a:p>
        </p:txBody>
      </p:sp>
      <p:sp>
        <p:nvSpPr>
          <p:cNvPr id="305" name="Google Shape;305;p61"/>
          <p:cNvSpPr txBox="1"/>
          <p:nvPr/>
        </p:nvSpPr>
        <p:spPr>
          <a:xfrm>
            <a:off x="7068850" y="2654625"/>
            <a:ext cx="14805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Destination</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(CNCF, FOSS)</a:t>
            </a:r>
            <a:endParaRPr>
              <a:solidFill>
                <a:srgbClr val="FFFFFF"/>
              </a:solidFill>
              <a:latin typeface="Helvetica Neue"/>
              <a:ea typeface="Helvetica Neue"/>
              <a:cs typeface="Helvetica Neue"/>
              <a:sym typeface="Helvetica Neue"/>
            </a:endParaRPr>
          </a:p>
        </p:txBody>
      </p:sp>
      <p:cxnSp>
        <p:nvCxnSpPr>
          <p:cNvPr id="306" name="Google Shape;306;p61"/>
          <p:cNvCxnSpPr/>
          <p:nvPr/>
        </p:nvCxnSpPr>
        <p:spPr>
          <a:xfrm>
            <a:off x="3094675" y="2481275"/>
            <a:ext cx="4797600" cy="0"/>
          </a:xfrm>
          <a:prstGeom prst="straightConnector1">
            <a:avLst/>
          </a:prstGeom>
          <a:noFill/>
          <a:ln cap="flat" cmpd="sng" w="38100">
            <a:solidFill>
              <a:srgbClr val="24E679"/>
            </a:solidFill>
            <a:prstDash val="dash"/>
            <a:round/>
            <a:headEnd len="med" w="med" type="oval"/>
            <a:tailEnd len="med" w="med" type="oval"/>
          </a:ln>
        </p:spPr>
      </p:cxnSp>
      <p:pic>
        <p:nvPicPr>
          <p:cNvPr id="307" name="Google Shape;307;p61"/>
          <p:cNvPicPr preferRelativeResize="0"/>
          <p:nvPr/>
        </p:nvPicPr>
        <p:blipFill>
          <a:blip r:embed="rId3">
            <a:alphaModFix/>
          </a:blip>
          <a:stretch>
            <a:fillRect/>
          </a:stretch>
        </p:blipFill>
        <p:spPr>
          <a:xfrm rot="2699971">
            <a:off x="2433104" y="1992790"/>
            <a:ext cx="981609" cy="980769"/>
          </a:xfrm>
          <a:prstGeom prst="rect">
            <a:avLst/>
          </a:prstGeom>
          <a:noFill/>
          <a:ln>
            <a:noFill/>
          </a:ln>
        </p:spPr>
      </p:pic>
      <p:sp>
        <p:nvSpPr>
          <p:cNvPr id="308" name="Google Shape;308;p61"/>
          <p:cNvSpPr txBox="1"/>
          <p:nvPr>
            <p:ph type="title"/>
          </p:nvPr>
        </p:nvSpPr>
        <p:spPr>
          <a:xfrm>
            <a:off x="687900" y="459975"/>
            <a:ext cx="74340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we initially viewed our journey</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62"/>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joined many communities</a:t>
            </a:r>
            <a:endParaRPr/>
          </a:p>
        </p:txBody>
      </p:sp>
      <p:pic>
        <p:nvPicPr>
          <p:cNvPr id="314" name="Google Shape;314;p62"/>
          <p:cNvPicPr preferRelativeResize="0"/>
          <p:nvPr/>
        </p:nvPicPr>
        <p:blipFill>
          <a:blip r:embed="rId3">
            <a:alphaModFix/>
          </a:blip>
          <a:stretch>
            <a:fillRect/>
          </a:stretch>
        </p:blipFill>
        <p:spPr>
          <a:xfrm>
            <a:off x="4158200" y="1541363"/>
            <a:ext cx="3251374" cy="1072950"/>
          </a:xfrm>
          <a:prstGeom prst="rect">
            <a:avLst/>
          </a:prstGeom>
          <a:noFill/>
          <a:ln>
            <a:noFill/>
          </a:ln>
        </p:spPr>
      </p:pic>
      <p:pic>
        <p:nvPicPr>
          <p:cNvPr id="315" name="Google Shape;315;p62"/>
          <p:cNvPicPr preferRelativeResize="0"/>
          <p:nvPr/>
        </p:nvPicPr>
        <p:blipFill>
          <a:blip r:embed="rId4">
            <a:alphaModFix/>
          </a:blip>
          <a:stretch>
            <a:fillRect/>
          </a:stretch>
        </p:blipFill>
        <p:spPr>
          <a:xfrm>
            <a:off x="1358975" y="1277287"/>
            <a:ext cx="2846450" cy="1601125"/>
          </a:xfrm>
          <a:prstGeom prst="rect">
            <a:avLst/>
          </a:prstGeom>
          <a:noFill/>
          <a:ln>
            <a:noFill/>
          </a:ln>
        </p:spPr>
      </p:pic>
      <p:pic>
        <p:nvPicPr>
          <p:cNvPr id="316" name="Google Shape;316;p62"/>
          <p:cNvPicPr preferRelativeResize="0"/>
          <p:nvPr/>
        </p:nvPicPr>
        <p:blipFill>
          <a:blip r:embed="rId5">
            <a:alphaModFix/>
          </a:blip>
          <a:stretch>
            <a:fillRect/>
          </a:stretch>
        </p:blipFill>
        <p:spPr>
          <a:xfrm>
            <a:off x="373900" y="3091736"/>
            <a:ext cx="2936025" cy="1110051"/>
          </a:xfrm>
          <a:prstGeom prst="rect">
            <a:avLst/>
          </a:prstGeom>
          <a:noFill/>
          <a:ln>
            <a:noFill/>
          </a:ln>
        </p:spPr>
      </p:pic>
      <p:pic>
        <p:nvPicPr>
          <p:cNvPr id="317" name="Google Shape;317;p62"/>
          <p:cNvPicPr preferRelativeResize="0"/>
          <p:nvPr/>
        </p:nvPicPr>
        <p:blipFill rotWithShape="1">
          <a:blip r:embed="rId6">
            <a:alphaModFix/>
          </a:blip>
          <a:srcRect b="17267" l="12676" r="12973" t="17050"/>
          <a:stretch/>
        </p:blipFill>
        <p:spPr>
          <a:xfrm>
            <a:off x="6342300" y="3021050"/>
            <a:ext cx="2514677" cy="1251400"/>
          </a:xfrm>
          <a:prstGeom prst="rect">
            <a:avLst/>
          </a:prstGeom>
          <a:noFill/>
          <a:ln>
            <a:noFill/>
          </a:ln>
        </p:spPr>
      </p:pic>
      <p:pic>
        <p:nvPicPr>
          <p:cNvPr id="318" name="Google Shape;318;p62"/>
          <p:cNvPicPr preferRelativeResize="0"/>
          <p:nvPr/>
        </p:nvPicPr>
        <p:blipFill>
          <a:blip r:embed="rId7">
            <a:alphaModFix/>
          </a:blip>
          <a:stretch>
            <a:fillRect/>
          </a:stretch>
        </p:blipFill>
        <p:spPr>
          <a:xfrm>
            <a:off x="3493675" y="3314725"/>
            <a:ext cx="2664886" cy="867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63"/>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began to work on these technologies in earnest</a:t>
            </a:r>
            <a:endParaRPr/>
          </a:p>
        </p:txBody>
      </p:sp>
      <p:pic>
        <p:nvPicPr>
          <p:cNvPr id="324" name="Google Shape;324;p63"/>
          <p:cNvPicPr preferRelativeResize="0"/>
          <p:nvPr/>
        </p:nvPicPr>
        <p:blipFill>
          <a:blip r:embed="rId3">
            <a:alphaModFix/>
          </a:blip>
          <a:stretch>
            <a:fillRect/>
          </a:stretch>
        </p:blipFill>
        <p:spPr>
          <a:xfrm>
            <a:off x="1203161" y="1533512"/>
            <a:ext cx="1761913" cy="1328075"/>
          </a:xfrm>
          <a:prstGeom prst="rect">
            <a:avLst/>
          </a:prstGeom>
          <a:noFill/>
          <a:ln>
            <a:noFill/>
          </a:ln>
        </p:spPr>
      </p:pic>
      <p:pic>
        <p:nvPicPr>
          <p:cNvPr id="325" name="Google Shape;325;p63"/>
          <p:cNvPicPr preferRelativeResize="0"/>
          <p:nvPr/>
        </p:nvPicPr>
        <p:blipFill>
          <a:blip r:embed="rId4">
            <a:alphaModFix/>
          </a:blip>
          <a:stretch>
            <a:fillRect/>
          </a:stretch>
        </p:blipFill>
        <p:spPr>
          <a:xfrm>
            <a:off x="3564475" y="3232925"/>
            <a:ext cx="1486350" cy="1516704"/>
          </a:xfrm>
          <a:prstGeom prst="rect">
            <a:avLst/>
          </a:prstGeom>
          <a:noFill/>
          <a:ln>
            <a:noFill/>
          </a:ln>
        </p:spPr>
      </p:pic>
      <p:pic>
        <p:nvPicPr>
          <p:cNvPr id="326" name="Google Shape;326;p63"/>
          <p:cNvPicPr preferRelativeResize="0"/>
          <p:nvPr/>
        </p:nvPicPr>
        <p:blipFill>
          <a:blip r:embed="rId5">
            <a:alphaModFix/>
          </a:blip>
          <a:stretch>
            <a:fillRect/>
          </a:stretch>
        </p:blipFill>
        <p:spPr>
          <a:xfrm>
            <a:off x="5404075" y="1882238"/>
            <a:ext cx="2128725" cy="915350"/>
          </a:xfrm>
          <a:prstGeom prst="rect">
            <a:avLst/>
          </a:prstGeom>
          <a:noFill/>
          <a:ln>
            <a:noFill/>
          </a:ln>
        </p:spPr>
      </p:pic>
      <p:pic>
        <p:nvPicPr>
          <p:cNvPr id="327" name="Google Shape;327;p63"/>
          <p:cNvPicPr preferRelativeResize="0"/>
          <p:nvPr/>
        </p:nvPicPr>
        <p:blipFill>
          <a:blip r:embed="rId6">
            <a:alphaModFix/>
          </a:blip>
          <a:stretch>
            <a:fillRect/>
          </a:stretch>
        </p:blipFill>
        <p:spPr>
          <a:xfrm>
            <a:off x="3447752" y="1428600"/>
            <a:ext cx="1572872" cy="1537900"/>
          </a:xfrm>
          <a:prstGeom prst="rect">
            <a:avLst/>
          </a:prstGeom>
          <a:noFill/>
          <a:ln>
            <a:noFill/>
          </a:ln>
        </p:spPr>
      </p:pic>
      <p:pic>
        <p:nvPicPr>
          <p:cNvPr id="328" name="Google Shape;328;p63"/>
          <p:cNvPicPr preferRelativeResize="0"/>
          <p:nvPr/>
        </p:nvPicPr>
        <p:blipFill rotWithShape="1">
          <a:blip r:embed="rId7">
            <a:alphaModFix/>
          </a:blip>
          <a:srcRect b="0" l="17788" r="17620" t="0"/>
          <a:stretch/>
        </p:blipFill>
        <p:spPr>
          <a:xfrm>
            <a:off x="5490657" y="3309200"/>
            <a:ext cx="2237068" cy="1385350"/>
          </a:xfrm>
          <a:prstGeom prst="rect">
            <a:avLst/>
          </a:prstGeom>
          <a:noFill/>
          <a:ln>
            <a:noFill/>
          </a:ln>
        </p:spPr>
      </p:pic>
      <p:pic>
        <p:nvPicPr>
          <p:cNvPr id="329" name="Google Shape;329;p63"/>
          <p:cNvPicPr preferRelativeResize="0"/>
          <p:nvPr/>
        </p:nvPicPr>
        <p:blipFill>
          <a:blip r:embed="rId8">
            <a:alphaModFix/>
          </a:blip>
          <a:stretch>
            <a:fillRect/>
          </a:stretch>
        </p:blipFill>
        <p:spPr>
          <a:xfrm>
            <a:off x="1291200" y="3232925"/>
            <a:ext cx="1486351" cy="15379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64"/>
          <p:cNvSpPr txBox="1"/>
          <p:nvPr>
            <p:ph type="title"/>
          </p:nvPr>
        </p:nvSpPr>
        <p:spPr>
          <a:xfrm>
            <a:off x="308075" y="783475"/>
            <a:ext cx="3328200" cy="246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even began to build some things completely in the open</a:t>
            </a:r>
            <a:endParaRPr/>
          </a:p>
        </p:txBody>
      </p:sp>
      <p:pic>
        <p:nvPicPr>
          <p:cNvPr id="335" name="Google Shape;335;p64"/>
          <p:cNvPicPr preferRelativeResize="0"/>
          <p:nvPr/>
        </p:nvPicPr>
        <p:blipFill>
          <a:blip r:embed="rId3">
            <a:alphaModFix/>
          </a:blip>
          <a:stretch>
            <a:fillRect/>
          </a:stretch>
        </p:blipFill>
        <p:spPr>
          <a:xfrm>
            <a:off x="3888145" y="0"/>
            <a:ext cx="5255856" cy="5143500"/>
          </a:xfrm>
          <a:prstGeom prst="rect">
            <a:avLst/>
          </a:prstGeom>
          <a:noFill/>
          <a:ln cap="flat" cmpd="sng" w="9525">
            <a:solidFill>
              <a:srgbClr val="EFEFEF"/>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65"/>
          <p:cNvSpPr txBox="1"/>
          <p:nvPr>
            <p:ph type="title"/>
          </p:nvPr>
        </p:nvSpPr>
        <p:spPr>
          <a:xfrm>
            <a:off x="1264550" y="1350750"/>
            <a:ext cx="65865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At first, things started off really well...</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8"/>
          <p:cNvSpPr txBox="1"/>
          <p:nvPr>
            <p:ph type="title"/>
          </p:nvPr>
        </p:nvSpPr>
        <p:spPr>
          <a:xfrm>
            <a:off x="687900" y="459975"/>
            <a:ext cx="74340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 I am Jim</a:t>
            </a:r>
            <a:endParaRPr/>
          </a:p>
        </p:txBody>
      </p:sp>
      <p:pic>
        <p:nvPicPr>
          <p:cNvPr id="205" name="Google Shape;205;p48"/>
          <p:cNvPicPr preferRelativeResize="0"/>
          <p:nvPr/>
        </p:nvPicPr>
        <p:blipFill>
          <a:blip r:embed="rId3">
            <a:alphaModFix/>
          </a:blip>
          <a:stretch>
            <a:fillRect/>
          </a:stretch>
        </p:blipFill>
        <p:spPr>
          <a:xfrm>
            <a:off x="4742275" y="1435350"/>
            <a:ext cx="3101650" cy="3101650"/>
          </a:xfrm>
          <a:prstGeom prst="rect">
            <a:avLst/>
          </a:prstGeom>
          <a:noFill/>
          <a:ln>
            <a:noFill/>
          </a:ln>
        </p:spPr>
      </p:pic>
      <p:pic>
        <p:nvPicPr>
          <p:cNvPr id="206" name="Google Shape;206;p48"/>
          <p:cNvPicPr preferRelativeResize="0"/>
          <p:nvPr/>
        </p:nvPicPr>
        <p:blipFill rotWithShape="1">
          <a:blip r:embed="rId4">
            <a:alphaModFix/>
          </a:blip>
          <a:srcRect b="13047" l="0" r="0" t="11792"/>
          <a:stretch/>
        </p:blipFill>
        <p:spPr>
          <a:xfrm>
            <a:off x="1208250" y="1431870"/>
            <a:ext cx="3101700" cy="31086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pic>
        <p:nvPicPr>
          <p:cNvPr id="345" name="Google Shape;345;p66"/>
          <p:cNvPicPr preferRelativeResize="0"/>
          <p:nvPr/>
        </p:nvPicPr>
        <p:blipFill>
          <a:blip r:embed="rId3">
            <a:alphaModFix/>
          </a:blip>
          <a:stretch>
            <a:fillRect/>
          </a:stretch>
        </p:blipFill>
        <p:spPr>
          <a:xfrm>
            <a:off x="0" y="-1085843"/>
            <a:ext cx="9144000" cy="6857993"/>
          </a:xfrm>
          <a:prstGeom prst="rect">
            <a:avLst/>
          </a:prstGeom>
          <a:noFill/>
          <a:ln>
            <a:noFill/>
          </a:ln>
        </p:spPr>
      </p:pic>
      <p:sp>
        <p:nvSpPr>
          <p:cNvPr id="346" name="Google Shape;346;p66"/>
          <p:cNvSpPr txBox="1"/>
          <p:nvPr>
            <p:ph type="title"/>
          </p:nvPr>
        </p:nvSpPr>
        <p:spPr>
          <a:xfrm>
            <a:off x="687900" y="459975"/>
            <a:ext cx="7615800" cy="680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People were excited, </a:t>
            </a:r>
            <a:br>
              <a:rPr lang="en">
                <a:solidFill>
                  <a:srgbClr val="FFFFFF"/>
                </a:solidFill>
              </a:rPr>
            </a:br>
            <a:r>
              <a:rPr lang="en">
                <a:solidFill>
                  <a:srgbClr val="FFFFFF"/>
                </a:solidFill>
              </a:rPr>
              <a:t>not afraid</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Just exploring begins to change culture</a:t>
            </a:r>
            <a:endParaRPr/>
          </a:p>
        </p:txBody>
      </p:sp>
      <p:pic>
        <p:nvPicPr>
          <p:cNvPr id="352" name="Google Shape;352;p67"/>
          <p:cNvPicPr preferRelativeResize="0"/>
          <p:nvPr/>
        </p:nvPicPr>
        <p:blipFill>
          <a:blip r:embed="rId3">
            <a:alphaModFix/>
          </a:blip>
          <a:stretch>
            <a:fillRect/>
          </a:stretch>
        </p:blipFill>
        <p:spPr>
          <a:xfrm>
            <a:off x="1284700" y="1265175"/>
            <a:ext cx="6383676" cy="3452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8F8"/>
        </a:solidFill>
      </p:bgPr>
    </p:bg>
    <p:spTree>
      <p:nvGrpSpPr>
        <p:cNvPr id="356" name="Shape 356"/>
        <p:cNvGrpSpPr/>
        <p:nvPr/>
      </p:nvGrpSpPr>
      <p:grpSpPr>
        <a:xfrm>
          <a:off x="0" y="0"/>
          <a:ext cx="0" cy="0"/>
          <a:chOff x="0" y="0"/>
          <a:chExt cx="0" cy="0"/>
        </a:xfrm>
      </p:grpSpPr>
      <p:sp>
        <p:nvSpPr>
          <p:cNvPr id="357" name="Google Shape;357;p68"/>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community is very generous</a:t>
            </a:r>
            <a:endParaRPr/>
          </a:p>
        </p:txBody>
      </p:sp>
      <p:pic>
        <p:nvPicPr>
          <p:cNvPr id="358" name="Google Shape;358;p68"/>
          <p:cNvPicPr preferRelativeResize="0"/>
          <p:nvPr/>
        </p:nvPicPr>
        <p:blipFill>
          <a:blip r:embed="rId3">
            <a:alphaModFix/>
          </a:blip>
          <a:stretch>
            <a:fillRect/>
          </a:stretch>
        </p:blipFill>
        <p:spPr>
          <a:xfrm>
            <a:off x="1773175" y="1187625"/>
            <a:ext cx="4935780" cy="36986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9"/>
          <p:cNvSpPr txBox="1"/>
          <p:nvPr>
            <p:ph type="title"/>
          </p:nvPr>
        </p:nvSpPr>
        <p:spPr>
          <a:xfrm>
            <a:off x="1264550" y="1350750"/>
            <a:ext cx="65865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So, everything was rosy, huh?</a:t>
            </a:r>
            <a:endParaRPr sz="4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70"/>
          <p:cNvPicPr preferRelativeResize="0"/>
          <p:nvPr/>
        </p:nvPicPr>
        <p:blipFill>
          <a:blip r:embed="rId3">
            <a:alphaModFix/>
          </a:blip>
          <a:stretch>
            <a:fillRect/>
          </a:stretch>
        </p:blipFill>
        <p:spPr>
          <a:xfrm>
            <a:off x="-42163" y="0"/>
            <a:ext cx="9269039" cy="5143500"/>
          </a:xfrm>
          <a:prstGeom prst="rect">
            <a:avLst/>
          </a:prstGeom>
          <a:noFill/>
          <a:ln>
            <a:noFill/>
          </a:ln>
        </p:spPr>
      </p:pic>
      <p:sp>
        <p:nvSpPr>
          <p:cNvPr id="369" name="Google Shape;369;p70"/>
          <p:cNvSpPr/>
          <p:nvPr/>
        </p:nvSpPr>
        <p:spPr>
          <a:xfrm>
            <a:off x="-42175" y="2019750"/>
            <a:ext cx="9269100" cy="3123600"/>
          </a:xfrm>
          <a:prstGeom prst="rect">
            <a:avLst/>
          </a:prstGeom>
          <a:gradFill>
            <a:gsLst>
              <a:gs pos="0">
                <a:srgbClr val="182351">
                  <a:alpha val="0"/>
                  <a:alpha val="23460"/>
                </a:srgbClr>
              </a:gs>
              <a:gs pos="100000">
                <a:srgbClr val="182351">
                  <a:alpha val="58823"/>
                  <a:alpha val="23460"/>
                </a:srgbClr>
              </a:gs>
            </a:gsLst>
            <a:lin ang="5400012" scaled="0"/>
          </a:gra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70"/>
          <p:cNvSpPr txBox="1"/>
          <p:nvPr>
            <p:ph type="ctrTitle"/>
          </p:nvPr>
        </p:nvSpPr>
        <p:spPr>
          <a:xfrm>
            <a:off x="625650" y="2019750"/>
            <a:ext cx="7892700" cy="3085200"/>
          </a:xfrm>
          <a:prstGeom prst="rect">
            <a:avLst/>
          </a:prstGeom>
          <a:effectLst>
            <a:outerShdw rotWithShape="0" algn="bl" dist="25">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4800">
                <a:solidFill>
                  <a:srgbClr val="FFFFFF"/>
                </a:solidFill>
              </a:rPr>
              <a:t>Not exactly</a:t>
            </a:r>
            <a:endParaRPr sz="4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71"/>
          <p:cNvSpPr txBox="1"/>
          <p:nvPr>
            <p:ph type="ctrTitle"/>
          </p:nvPr>
        </p:nvSpPr>
        <p:spPr>
          <a:xfrm>
            <a:off x="625650" y="1029150"/>
            <a:ext cx="7892700" cy="30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big things </a:t>
            </a:r>
            <a:br>
              <a:rPr lang="en"/>
            </a:br>
            <a:r>
              <a:rPr lang="en"/>
              <a:t>we learned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72"/>
          <p:cNvSpPr txBox="1"/>
          <p:nvPr>
            <p:ph type="title"/>
          </p:nvPr>
        </p:nvSpPr>
        <p:spPr>
          <a:xfrm>
            <a:off x="1007125" y="1350750"/>
            <a:ext cx="71487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Plugging things into your ecosystem is really hard</a:t>
            </a:r>
            <a:endParaRPr sz="4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73"/>
          <p:cNvSpPr/>
          <p:nvPr/>
        </p:nvSpPr>
        <p:spPr>
          <a:xfrm>
            <a:off x="3200400" y="1844975"/>
            <a:ext cx="2743200" cy="2743200"/>
          </a:xfrm>
          <a:prstGeom prst="ellipse">
            <a:avLst/>
          </a:prstGeom>
          <a:solidFill>
            <a:srgbClr val="1ED760">
              <a:alpha val="33460"/>
            </a:srgbClr>
          </a:solidFill>
          <a:ln cap="flat" cmpd="sng" w="38100">
            <a:solidFill>
              <a:srgbClr val="1ED7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400">
              <a:solidFill>
                <a:srgbClr val="1ED760"/>
              </a:solidFill>
            </a:endParaRPr>
          </a:p>
          <a:p>
            <a:pPr indent="0" lvl="0" marL="0" rtl="0" algn="ctr">
              <a:spcBef>
                <a:spcPts val="0"/>
              </a:spcBef>
              <a:spcAft>
                <a:spcPts val="0"/>
              </a:spcAft>
              <a:buNone/>
            </a:pPr>
            <a:r>
              <a:t/>
            </a:r>
            <a:endParaRPr sz="2400">
              <a:solidFill>
                <a:srgbClr val="1ED760"/>
              </a:solidFill>
            </a:endParaRPr>
          </a:p>
          <a:p>
            <a:pPr indent="0" lvl="0" marL="0" rtl="0" algn="ctr">
              <a:spcBef>
                <a:spcPts val="0"/>
              </a:spcBef>
              <a:spcAft>
                <a:spcPts val="0"/>
              </a:spcAft>
              <a:buNone/>
            </a:pPr>
            <a:r>
              <a:rPr lang="en" sz="2400">
                <a:solidFill>
                  <a:srgbClr val="1ED760"/>
                </a:solidFill>
              </a:rPr>
              <a:t>Our Tech Landscape</a:t>
            </a:r>
            <a:endParaRPr sz="2400">
              <a:solidFill>
                <a:srgbClr val="1ED760"/>
              </a:solidFill>
            </a:endParaRPr>
          </a:p>
        </p:txBody>
      </p:sp>
      <p:sp>
        <p:nvSpPr>
          <p:cNvPr id="386" name="Google Shape;386;p73"/>
          <p:cNvSpPr/>
          <p:nvPr/>
        </p:nvSpPr>
        <p:spPr>
          <a:xfrm>
            <a:off x="4335250" y="379175"/>
            <a:ext cx="2743200" cy="2743200"/>
          </a:xfrm>
          <a:prstGeom prst="ellipse">
            <a:avLst/>
          </a:prstGeom>
          <a:solidFill>
            <a:srgbClr val="1155CC">
              <a:alpha val="31150"/>
            </a:srgbClr>
          </a:solidFill>
          <a:ln cap="flat" cmpd="sng" w="381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A4C2F4"/>
                </a:solidFill>
              </a:rPr>
              <a:t>Our Providers’ Landscape</a:t>
            </a:r>
            <a:endParaRPr sz="2400">
              <a:solidFill>
                <a:srgbClr val="A4C2F4"/>
              </a:solidFill>
            </a:endParaRPr>
          </a:p>
          <a:p>
            <a:pPr indent="0" lvl="0" marL="0" rtl="0" algn="ctr">
              <a:spcBef>
                <a:spcPts val="0"/>
              </a:spcBef>
              <a:spcAft>
                <a:spcPts val="0"/>
              </a:spcAft>
              <a:buNone/>
            </a:pPr>
            <a:r>
              <a:t/>
            </a:r>
            <a:endParaRPr sz="2400">
              <a:solidFill>
                <a:srgbClr val="A4C2F4"/>
              </a:solidFill>
            </a:endParaRPr>
          </a:p>
          <a:p>
            <a:pPr indent="0" lvl="0" marL="0" rtl="0" algn="ctr">
              <a:spcBef>
                <a:spcPts val="0"/>
              </a:spcBef>
              <a:spcAft>
                <a:spcPts val="0"/>
              </a:spcAft>
              <a:buNone/>
            </a:pPr>
            <a:r>
              <a:t/>
            </a:r>
            <a:endParaRPr sz="2400">
              <a:solidFill>
                <a:srgbClr val="A4C2F4"/>
              </a:solidFill>
            </a:endParaRPr>
          </a:p>
        </p:txBody>
      </p:sp>
      <p:sp>
        <p:nvSpPr>
          <p:cNvPr id="387" name="Google Shape;387;p73"/>
          <p:cNvSpPr/>
          <p:nvPr/>
        </p:nvSpPr>
        <p:spPr>
          <a:xfrm>
            <a:off x="2067575" y="397600"/>
            <a:ext cx="2743200" cy="2743200"/>
          </a:xfrm>
          <a:prstGeom prst="ellipse">
            <a:avLst/>
          </a:prstGeom>
          <a:solidFill>
            <a:srgbClr val="E91394">
              <a:alpha val="23460"/>
            </a:srgbClr>
          </a:solid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5"/>
                </a:solidFill>
              </a:rPr>
              <a:t>CNCF Community</a:t>
            </a:r>
            <a:endParaRPr sz="2400">
              <a:solidFill>
                <a:schemeClr val="accent5"/>
              </a:solidFill>
            </a:endParaRPr>
          </a:p>
          <a:p>
            <a:pPr indent="0" lvl="0" marL="0" rtl="0" algn="ctr">
              <a:spcBef>
                <a:spcPts val="0"/>
              </a:spcBef>
              <a:spcAft>
                <a:spcPts val="0"/>
              </a:spcAft>
              <a:buNone/>
            </a:pPr>
            <a:r>
              <a:t/>
            </a:r>
            <a:endParaRPr sz="2400">
              <a:solidFill>
                <a:srgbClr val="A4C2F4"/>
              </a:solidFill>
            </a:endParaRPr>
          </a:p>
        </p:txBody>
      </p:sp>
      <p:pic>
        <p:nvPicPr>
          <p:cNvPr id="388" name="Google Shape;388;p73"/>
          <p:cNvPicPr preferRelativeResize="0"/>
          <p:nvPr/>
        </p:nvPicPr>
        <p:blipFill>
          <a:blip r:embed="rId3">
            <a:alphaModFix/>
          </a:blip>
          <a:stretch>
            <a:fillRect/>
          </a:stretch>
        </p:blipFill>
        <p:spPr>
          <a:xfrm>
            <a:off x="4277975" y="1776575"/>
            <a:ext cx="588050" cy="58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74"/>
          <p:cNvSpPr txBox="1"/>
          <p:nvPr>
            <p:ph type="title"/>
          </p:nvPr>
        </p:nvSpPr>
        <p:spPr>
          <a:xfrm>
            <a:off x="1264550" y="1350750"/>
            <a:ext cx="65865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Migration is a Four-letter Word</a:t>
            </a:r>
            <a:endParaRPr sz="4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pic>
        <p:nvPicPr>
          <p:cNvPr id="398" name="Google Shape;398;p75"/>
          <p:cNvPicPr preferRelativeResize="0"/>
          <p:nvPr/>
        </p:nvPicPr>
        <p:blipFill>
          <a:blip r:embed="rId3">
            <a:alphaModFix/>
          </a:blip>
          <a:stretch>
            <a:fillRect/>
          </a:stretch>
        </p:blipFill>
        <p:spPr>
          <a:xfrm>
            <a:off x="-123837" y="-82475"/>
            <a:ext cx="9282986" cy="5225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49"/>
          <p:cNvSpPr txBox="1"/>
          <p:nvPr>
            <p:ph type="title"/>
          </p:nvPr>
        </p:nvSpPr>
        <p:spPr>
          <a:xfrm>
            <a:off x="687900" y="459975"/>
            <a:ext cx="74340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Spotify Story:</a:t>
            </a:r>
            <a:endParaRPr/>
          </a:p>
        </p:txBody>
      </p:sp>
      <p:sp>
        <p:nvSpPr>
          <p:cNvPr id="212" name="Google Shape;212;p49"/>
          <p:cNvSpPr txBox="1"/>
          <p:nvPr>
            <p:ph idx="1" type="body"/>
          </p:nvPr>
        </p:nvSpPr>
        <p:spPr>
          <a:xfrm>
            <a:off x="725175" y="1067275"/>
            <a:ext cx="7615800" cy="1310700"/>
          </a:xfrm>
          <a:prstGeom prst="rect">
            <a:avLst/>
          </a:prstGeom>
        </p:spPr>
        <p:txBody>
          <a:bodyPr anchorCtr="0" anchor="t" bIns="91425" lIns="0" spcFirstLastPara="1" rIns="91425" wrap="square" tIns="91425">
            <a:noAutofit/>
          </a:bodyPr>
          <a:lstStyle/>
          <a:p>
            <a:pPr indent="-50800" lvl="0" marL="152400" rtl="0" algn="l">
              <a:spcBef>
                <a:spcPts val="1000"/>
              </a:spcBef>
              <a:spcAft>
                <a:spcPts val="0"/>
              </a:spcAft>
              <a:buNone/>
            </a:pPr>
            <a:r>
              <a:rPr lang="en" sz="2400"/>
              <a:t>Moving from DIY to an Active Community Member</a:t>
            </a:r>
            <a:endParaRPr sz="2400"/>
          </a:p>
          <a:p>
            <a:pPr indent="-50800" lvl="0" marL="15240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213" name="Google Shape;213;p49"/>
          <p:cNvPicPr preferRelativeResize="0"/>
          <p:nvPr/>
        </p:nvPicPr>
        <p:blipFill>
          <a:blip r:embed="rId3">
            <a:alphaModFix/>
          </a:blip>
          <a:stretch>
            <a:fillRect/>
          </a:stretch>
        </p:blipFill>
        <p:spPr>
          <a:xfrm>
            <a:off x="2089725" y="1869475"/>
            <a:ext cx="4630349" cy="2220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402" name="Shape 402"/>
        <p:cNvGrpSpPr/>
        <p:nvPr/>
      </p:nvGrpSpPr>
      <p:grpSpPr>
        <a:xfrm>
          <a:off x="0" y="0"/>
          <a:ext cx="0" cy="0"/>
          <a:chOff x="0" y="0"/>
          <a:chExt cx="0" cy="0"/>
        </a:xfrm>
      </p:grpSpPr>
      <p:sp>
        <p:nvSpPr>
          <p:cNvPr id="403" name="Google Shape;403;p76"/>
          <p:cNvSpPr txBox="1"/>
          <p:nvPr>
            <p:ph type="title"/>
          </p:nvPr>
        </p:nvSpPr>
        <p:spPr>
          <a:xfrm>
            <a:off x="1264550" y="1350750"/>
            <a:ext cx="65865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 </a:t>
            </a:r>
            <a:endParaRPr sz="4800"/>
          </a:p>
        </p:txBody>
      </p:sp>
      <p:pic>
        <p:nvPicPr>
          <p:cNvPr id="404" name="Google Shape;404;p76"/>
          <p:cNvPicPr preferRelativeResize="0"/>
          <p:nvPr/>
        </p:nvPicPr>
        <p:blipFill>
          <a:blip r:embed="rId3">
            <a:alphaModFix/>
          </a:blip>
          <a:stretch>
            <a:fillRect/>
          </a:stretch>
        </p:blipFill>
        <p:spPr>
          <a:xfrm>
            <a:off x="209550" y="0"/>
            <a:ext cx="8660326" cy="57721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77"/>
          <p:cNvPicPr preferRelativeResize="0"/>
          <p:nvPr/>
        </p:nvPicPr>
        <p:blipFill rotWithShape="1">
          <a:blip r:embed="rId3">
            <a:alphaModFix/>
          </a:blip>
          <a:srcRect b="0" l="3617" r="24023" t="0"/>
          <a:stretch/>
        </p:blipFill>
        <p:spPr>
          <a:xfrm>
            <a:off x="0" y="0"/>
            <a:ext cx="9144000" cy="5240950"/>
          </a:xfrm>
          <a:prstGeom prst="rect">
            <a:avLst/>
          </a:prstGeom>
          <a:noFill/>
          <a:ln>
            <a:noFill/>
          </a:ln>
        </p:spPr>
      </p:pic>
      <p:sp>
        <p:nvSpPr>
          <p:cNvPr id="410" name="Google Shape;410;p77"/>
          <p:cNvSpPr/>
          <p:nvPr/>
        </p:nvSpPr>
        <p:spPr>
          <a:xfrm>
            <a:off x="0" y="0"/>
            <a:ext cx="9144000" cy="5194800"/>
          </a:xfrm>
          <a:prstGeom prst="rect">
            <a:avLst/>
          </a:prstGeom>
          <a:solidFill>
            <a:srgbClr val="182351">
              <a:alpha val="1269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7"/>
          <p:cNvSpPr txBox="1"/>
          <p:nvPr>
            <p:ph type="title"/>
          </p:nvPr>
        </p:nvSpPr>
        <p:spPr>
          <a:xfrm>
            <a:off x="687900" y="1145775"/>
            <a:ext cx="7434000" cy="28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rPr>
              <a:t>It’s not the changing the engine mid-flight</a:t>
            </a:r>
            <a:endParaRPr/>
          </a:p>
        </p:txBody>
      </p:sp>
      <p:sp>
        <p:nvSpPr>
          <p:cNvPr id="412" name="Google Shape;412;p77"/>
          <p:cNvSpPr txBox="1"/>
          <p:nvPr>
            <p:ph type="title"/>
          </p:nvPr>
        </p:nvSpPr>
        <p:spPr>
          <a:xfrm>
            <a:off x="764100" y="3546769"/>
            <a:ext cx="7615800" cy="68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That is too simple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pic>
        <p:nvPicPr>
          <p:cNvPr id="417" name="Google Shape;417;p78"/>
          <p:cNvPicPr preferRelativeResize="0"/>
          <p:nvPr/>
        </p:nvPicPr>
        <p:blipFill>
          <a:blip r:embed="rId3">
            <a:alphaModFix/>
          </a:blip>
          <a:stretch>
            <a:fillRect/>
          </a:stretch>
        </p:blipFill>
        <p:spPr>
          <a:xfrm>
            <a:off x="0" y="-287303"/>
            <a:ext cx="9144004" cy="5617902"/>
          </a:xfrm>
          <a:prstGeom prst="rect">
            <a:avLst/>
          </a:prstGeom>
          <a:noFill/>
          <a:ln>
            <a:noFill/>
          </a:ln>
        </p:spPr>
      </p:pic>
      <p:sp>
        <p:nvSpPr>
          <p:cNvPr id="418" name="Google Shape;418;p78"/>
          <p:cNvSpPr/>
          <p:nvPr/>
        </p:nvSpPr>
        <p:spPr>
          <a:xfrm>
            <a:off x="0" y="0"/>
            <a:ext cx="9144000" cy="5194800"/>
          </a:xfrm>
          <a:prstGeom prst="rect">
            <a:avLst/>
          </a:prstGeom>
          <a:solidFill>
            <a:srgbClr val="182351">
              <a:alpha val="3500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8"/>
          <p:cNvSpPr txBox="1"/>
          <p:nvPr>
            <p:ph type="title"/>
          </p:nvPr>
        </p:nvSpPr>
        <p:spPr>
          <a:xfrm>
            <a:off x="687900" y="1145775"/>
            <a:ext cx="7434000" cy="28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FFFFFF"/>
                </a:solidFill>
              </a:rPr>
              <a:t>It is coordinating MANY moving people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pic>
        <p:nvPicPr>
          <p:cNvPr id="424" name="Google Shape;424;p79"/>
          <p:cNvPicPr preferRelativeResize="0"/>
          <p:nvPr/>
        </p:nvPicPr>
        <p:blipFill rotWithShape="1">
          <a:blip r:embed="rId3">
            <a:alphaModFix/>
          </a:blip>
          <a:srcRect b="24248" l="0" r="0" t="0"/>
          <a:stretch/>
        </p:blipFill>
        <p:spPr>
          <a:xfrm>
            <a:off x="0" y="0"/>
            <a:ext cx="9144000" cy="5194826"/>
          </a:xfrm>
          <a:prstGeom prst="rect">
            <a:avLst/>
          </a:prstGeom>
          <a:noFill/>
          <a:ln>
            <a:noFill/>
          </a:ln>
        </p:spPr>
      </p:pic>
      <p:sp>
        <p:nvSpPr>
          <p:cNvPr id="425" name="Google Shape;425;p79"/>
          <p:cNvSpPr/>
          <p:nvPr/>
        </p:nvSpPr>
        <p:spPr>
          <a:xfrm>
            <a:off x="0" y="0"/>
            <a:ext cx="9144000" cy="5194800"/>
          </a:xfrm>
          <a:prstGeom prst="rect">
            <a:avLst/>
          </a:prstGeom>
          <a:solidFill>
            <a:srgbClr val="182351">
              <a:alpha val="12690"/>
            </a:srgbClr>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9"/>
          <p:cNvSpPr txBox="1"/>
          <p:nvPr>
            <p:ph type="ctrTitle"/>
          </p:nvPr>
        </p:nvSpPr>
        <p:spPr>
          <a:xfrm>
            <a:off x="625650" y="1029150"/>
            <a:ext cx="7892700" cy="30852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Building in the open takes time and training</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80"/>
          <p:cNvSpPr txBox="1"/>
          <p:nvPr>
            <p:ph type="title"/>
          </p:nvPr>
        </p:nvSpPr>
        <p:spPr>
          <a:xfrm>
            <a:off x="1566450" y="1350750"/>
            <a:ext cx="60111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All of this was confounding</a:t>
            </a:r>
            <a:endParaRPr sz="4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81"/>
          <p:cNvSpPr txBox="1"/>
          <p:nvPr>
            <p:ph type="title"/>
          </p:nvPr>
        </p:nvSpPr>
        <p:spPr>
          <a:xfrm>
            <a:off x="1566450" y="1350750"/>
            <a:ext cx="60111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Is it just too hard?</a:t>
            </a:r>
            <a:endParaRPr sz="48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pic>
        <p:nvPicPr>
          <p:cNvPr id="441" name="Google Shape;441;p82"/>
          <p:cNvPicPr preferRelativeResize="0"/>
          <p:nvPr/>
        </p:nvPicPr>
        <p:blipFill>
          <a:blip r:embed="rId3">
            <a:alphaModFix/>
          </a:blip>
          <a:stretch>
            <a:fillRect/>
          </a:stretch>
        </p:blipFill>
        <p:spPr>
          <a:xfrm>
            <a:off x="6510204" y="3856100"/>
            <a:ext cx="1130368" cy="1130399"/>
          </a:xfrm>
          <a:prstGeom prst="rect">
            <a:avLst/>
          </a:prstGeom>
          <a:noFill/>
          <a:ln>
            <a:noFill/>
          </a:ln>
        </p:spPr>
      </p:pic>
      <p:sp>
        <p:nvSpPr>
          <p:cNvPr id="442" name="Google Shape;442;p82"/>
          <p:cNvSpPr txBox="1"/>
          <p:nvPr>
            <p:ph type="title"/>
          </p:nvPr>
        </p:nvSpPr>
        <p:spPr>
          <a:xfrm>
            <a:off x="4593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800"/>
              <a:t>Do we give up</a:t>
            </a:r>
            <a:r>
              <a:rPr lang="en" sz="2800"/>
              <a:t>? What should we do next?</a:t>
            </a:r>
            <a:endParaRPr sz="2800"/>
          </a:p>
        </p:txBody>
      </p:sp>
      <p:pic>
        <p:nvPicPr>
          <p:cNvPr id="443" name="Google Shape;443;p82"/>
          <p:cNvPicPr preferRelativeResize="0"/>
          <p:nvPr/>
        </p:nvPicPr>
        <p:blipFill>
          <a:blip r:embed="rId3">
            <a:alphaModFix/>
          </a:blip>
          <a:stretch>
            <a:fillRect/>
          </a:stretch>
        </p:blipFill>
        <p:spPr>
          <a:xfrm>
            <a:off x="131825" y="2723625"/>
            <a:ext cx="877325" cy="877325"/>
          </a:xfrm>
          <a:prstGeom prst="rect">
            <a:avLst/>
          </a:prstGeom>
          <a:noFill/>
          <a:ln>
            <a:noFill/>
          </a:ln>
        </p:spPr>
      </p:pic>
      <p:sp>
        <p:nvSpPr>
          <p:cNvPr id="444" name="Google Shape;444;p82"/>
          <p:cNvSpPr/>
          <p:nvPr/>
        </p:nvSpPr>
        <p:spPr>
          <a:xfrm>
            <a:off x="2175725" y="3230230"/>
            <a:ext cx="1336500" cy="1220400"/>
          </a:xfrm>
          <a:prstGeom prst="ellipse">
            <a:avLst/>
          </a:prstGeom>
          <a:solidFill>
            <a:srgbClr val="B8EFB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666666"/>
                </a:solidFill>
              </a:rPr>
              <a:t>?</a:t>
            </a:r>
            <a:endParaRPr b="1" sz="4800">
              <a:solidFill>
                <a:srgbClr val="666666"/>
              </a:solidFill>
            </a:endParaRPr>
          </a:p>
        </p:txBody>
      </p:sp>
      <p:sp>
        <p:nvSpPr>
          <p:cNvPr id="445" name="Google Shape;445;p82"/>
          <p:cNvSpPr/>
          <p:nvPr/>
        </p:nvSpPr>
        <p:spPr>
          <a:xfrm>
            <a:off x="3108900" y="1617400"/>
            <a:ext cx="698100" cy="680100"/>
          </a:xfrm>
          <a:prstGeom prst="ellipse">
            <a:avLst/>
          </a:prstGeom>
          <a:solidFill>
            <a:srgbClr val="1ED7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82"/>
          <p:cNvSpPr/>
          <p:nvPr/>
        </p:nvSpPr>
        <p:spPr>
          <a:xfrm>
            <a:off x="5408350" y="1970689"/>
            <a:ext cx="981600" cy="978600"/>
          </a:xfrm>
          <a:prstGeom prst="ellipse">
            <a:avLst/>
          </a:prstGeom>
          <a:solidFill>
            <a:srgbClr val="24E6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82"/>
          <p:cNvCxnSpPr>
            <a:stCxn id="443" idx="3"/>
          </p:cNvCxnSpPr>
          <p:nvPr/>
        </p:nvCxnSpPr>
        <p:spPr>
          <a:xfrm>
            <a:off x="1009150" y="3162287"/>
            <a:ext cx="600" cy="600"/>
          </a:xfrm>
          <a:prstGeom prst="bentConnector2">
            <a:avLst/>
          </a:prstGeom>
          <a:noFill/>
          <a:ln cap="flat" cmpd="sng" w="9525">
            <a:solidFill>
              <a:schemeClr val="dk2"/>
            </a:solidFill>
            <a:prstDash val="solid"/>
            <a:round/>
            <a:headEnd len="med" w="med" type="none"/>
            <a:tailEnd len="med" w="med" type="none"/>
          </a:ln>
        </p:spPr>
      </p:cxnSp>
      <p:cxnSp>
        <p:nvCxnSpPr>
          <p:cNvPr id="448" name="Google Shape;448;p82"/>
          <p:cNvCxnSpPr>
            <a:stCxn id="443" idx="3"/>
            <a:endCxn id="444" idx="5"/>
          </p:cNvCxnSpPr>
          <p:nvPr/>
        </p:nvCxnSpPr>
        <p:spPr>
          <a:xfrm>
            <a:off x="1009150" y="3162287"/>
            <a:ext cx="2307300" cy="1109700"/>
          </a:xfrm>
          <a:prstGeom prst="curvedConnector4">
            <a:avLst>
              <a:gd fmla="val 25280" name="adj1"/>
              <a:gd fmla="val 137557" name="adj2"/>
            </a:avLst>
          </a:prstGeom>
          <a:noFill/>
          <a:ln cap="flat" cmpd="sng" w="19050">
            <a:solidFill>
              <a:srgbClr val="888888"/>
            </a:solidFill>
            <a:prstDash val="dot"/>
            <a:round/>
            <a:headEnd len="med" w="med" type="none"/>
            <a:tailEnd len="med" w="med" type="none"/>
          </a:ln>
        </p:spPr>
      </p:cxnSp>
      <p:cxnSp>
        <p:nvCxnSpPr>
          <p:cNvPr id="449" name="Google Shape;449;p82"/>
          <p:cNvCxnSpPr>
            <a:stCxn id="444" idx="1"/>
            <a:endCxn id="445" idx="2"/>
          </p:cNvCxnSpPr>
          <p:nvPr/>
        </p:nvCxnSpPr>
        <p:spPr>
          <a:xfrm rot="-5400000">
            <a:off x="2014451" y="2314553"/>
            <a:ext cx="1451400" cy="737400"/>
          </a:xfrm>
          <a:prstGeom prst="curvedConnector2">
            <a:avLst/>
          </a:prstGeom>
          <a:noFill/>
          <a:ln cap="flat" cmpd="sng" w="19050">
            <a:solidFill>
              <a:schemeClr val="dk2"/>
            </a:solidFill>
            <a:prstDash val="dot"/>
            <a:round/>
            <a:headEnd len="med" w="med" type="none"/>
            <a:tailEnd len="med" w="med" type="none"/>
          </a:ln>
        </p:spPr>
      </p:cxnSp>
      <p:cxnSp>
        <p:nvCxnSpPr>
          <p:cNvPr id="450" name="Google Shape;450;p82"/>
          <p:cNvCxnSpPr>
            <a:stCxn id="445" idx="5"/>
            <a:endCxn id="441" idx="1"/>
          </p:cNvCxnSpPr>
          <p:nvPr/>
        </p:nvCxnSpPr>
        <p:spPr>
          <a:xfrm flipH="1" rot="-5400000">
            <a:off x="3995766" y="1906902"/>
            <a:ext cx="2223300" cy="2805300"/>
          </a:xfrm>
          <a:prstGeom prst="curvedConnector2">
            <a:avLst/>
          </a:prstGeom>
          <a:noFill/>
          <a:ln cap="flat" cmpd="sng" w="19050">
            <a:solidFill>
              <a:schemeClr val="dk2"/>
            </a:solidFill>
            <a:prstDash val="dot"/>
            <a:round/>
            <a:headEnd len="med" w="med" type="none"/>
            <a:tailEnd len="med" w="med" type="none"/>
          </a:ln>
        </p:spPr>
      </p:cxnSp>
      <p:cxnSp>
        <p:nvCxnSpPr>
          <p:cNvPr id="451" name="Google Shape;451;p82"/>
          <p:cNvCxnSpPr>
            <a:stCxn id="441" idx="3"/>
            <a:endCxn id="446" idx="2"/>
          </p:cNvCxnSpPr>
          <p:nvPr/>
        </p:nvCxnSpPr>
        <p:spPr>
          <a:xfrm rot="10800000">
            <a:off x="5408272" y="2459899"/>
            <a:ext cx="2232300" cy="1961400"/>
          </a:xfrm>
          <a:prstGeom prst="curvedConnector5">
            <a:avLst>
              <a:gd fmla="val -10667" name="adj1"/>
              <a:gd fmla="val 51933" name="adj2"/>
              <a:gd fmla="val 110664" name="adj3"/>
            </a:avLst>
          </a:prstGeom>
          <a:noFill/>
          <a:ln cap="flat" cmpd="sng" w="19050">
            <a:solidFill>
              <a:schemeClr val="dk2"/>
            </a:solidFill>
            <a:prstDash val="dot"/>
            <a:round/>
            <a:headEnd len="med" w="med" type="none"/>
            <a:tailEnd len="med" w="med" type="none"/>
          </a:ln>
        </p:spPr>
      </p:cxnSp>
      <p:sp>
        <p:nvSpPr>
          <p:cNvPr id="452" name="Google Shape;452;p82"/>
          <p:cNvSpPr/>
          <p:nvPr/>
        </p:nvSpPr>
        <p:spPr>
          <a:xfrm>
            <a:off x="7959825" y="728425"/>
            <a:ext cx="877200" cy="877200"/>
          </a:xfrm>
          <a:prstGeom prst="ellipse">
            <a:avLst/>
          </a:prstGeom>
          <a:solidFill>
            <a:srgbClr val="B8EF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 name="Google Shape;453;p82"/>
          <p:cNvCxnSpPr>
            <a:stCxn id="446" idx="6"/>
            <a:endCxn id="452" idx="2"/>
          </p:cNvCxnSpPr>
          <p:nvPr/>
        </p:nvCxnSpPr>
        <p:spPr>
          <a:xfrm flipH="1" rot="10800000">
            <a:off x="6389950" y="1166989"/>
            <a:ext cx="1569900" cy="1293000"/>
          </a:xfrm>
          <a:prstGeom prst="curvedConnector3">
            <a:avLst>
              <a:gd fmla="val 49999" name="adj1"/>
            </a:avLst>
          </a:prstGeom>
          <a:noFill/>
          <a:ln cap="flat" cmpd="sng" w="19050">
            <a:solidFill>
              <a:schemeClr val="dk2"/>
            </a:solidFill>
            <a:prstDash val="dot"/>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83"/>
          <p:cNvSpPr txBox="1"/>
          <p:nvPr>
            <p:ph type="ctrTitle"/>
          </p:nvPr>
        </p:nvSpPr>
        <p:spPr>
          <a:xfrm>
            <a:off x="391200" y="1029150"/>
            <a:ext cx="8361600" cy="30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Then the answer came from our teams...</a:t>
            </a:r>
            <a:endParaRPr/>
          </a:p>
          <a:p>
            <a:pPr indent="0" lvl="0" marL="0" rtl="0" algn="ctr">
              <a:spcBef>
                <a:spcPts val="0"/>
              </a:spcBef>
              <a:spcAft>
                <a:spcPts val="0"/>
              </a:spcAft>
              <a:buNone/>
            </a:pPr>
            <a:r>
              <a:rPr lang="en"/>
              <a:t>From </a:t>
            </a:r>
            <a:r>
              <a:rPr i="1" lang="en" u="sng"/>
              <a:t>our</a:t>
            </a:r>
            <a:r>
              <a:rPr lang="en"/>
              <a:t> community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82351"/>
        </a:solidFill>
      </p:bgPr>
    </p:bg>
    <p:spTree>
      <p:nvGrpSpPr>
        <p:cNvPr id="462" name="Shape 462"/>
        <p:cNvGrpSpPr/>
        <p:nvPr/>
      </p:nvGrpSpPr>
      <p:grpSpPr>
        <a:xfrm>
          <a:off x="0" y="0"/>
          <a:ext cx="0" cy="0"/>
          <a:chOff x="0" y="0"/>
          <a:chExt cx="0" cy="0"/>
        </a:xfrm>
      </p:grpSpPr>
      <p:pic>
        <p:nvPicPr>
          <p:cNvPr id="463" name="Google Shape;463;p84"/>
          <p:cNvPicPr preferRelativeResize="0"/>
          <p:nvPr/>
        </p:nvPicPr>
        <p:blipFill>
          <a:blip r:embed="rId3">
            <a:alphaModFix/>
          </a:blip>
          <a:stretch>
            <a:fillRect/>
          </a:stretch>
        </p:blipFill>
        <p:spPr>
          <a:xfrm>
            <a:off x="2078675" y="850950"/>
            <a:ext cx="4986650" cy="33236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cxnSp>
        <p:nvCxnSpPr>
          <p:cNvPr id="468" name="Google Shape;468;p85"/>
          <p:cNvCxnSpPr/>
          <p:nvPr/>
        </p:nvCxnSpPr>
        <p:spPr>
          <a:xfrm>
            <a:off x="1103000" y="2483175"/>
            <a:ext cx="2223000" cy="0"/>
          </a:xfrm>
          <a:prstGeom prst="straightConnector1">
            <a:avLst/>
          </a:prstGeom>
          <a:noFill/>
          <a:ln cap="flat" cmpd="sng" w="38100">
            <a:solidFill>
              <a:srgbClr val="24E679"/>
            </a:solidFill>
            <a:prstDash val="solid"/>
            <a:round/>
            <a:headEnd len="med" w="med" type="oval"/>
            <a:tailEnd len="med" w="med" type="stealth"/>
          </a:ln>
        </p:spPr>
      </p:cxnSp>
      <p:sp>
        <p:nvSpPr>
          <p:cNvPr id="469" name="Google Shape;469;p85"/>
          <p:cNvSpPr txBox="1"/>
          <p:nvPr/>
        </p:nvSpPr>
        <p:spPr>
          <a:xfrm>
            <a:off x="537200" y="2654625"/>
            <a:ext cx="12774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Origin</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(DIY)</a:t>
            </a:r>
            <a:endParaRPr>
              <a:solidFill>
                <a:srgbClr val="FFFFFF"/>
              </a:solidFill>
              <a:latin typeface="Helvetica Neue"/>
              <a:ea typeface="Helvetica Neue"/>
              <a:cs typeface="Helvetica Neue"/>
              <a:sym typeface="Helvetica Neue"/>
            </a:endParaRPr>
          </a:p>
        </p:txBody>
      </p:sp>
      <p:sp>
        <p:nvSpPr>
          <p:cNvPr id="470" name="Google Shape;470;p85"/>
          <p:cNvSpPr txBox="1"/>
          <p:nvPr/>
        </p:nvSpPr>
        <p:spPr>
          <a:xfrm>
            <a:off x="7068850" y="2654625"/>
            <a:ext cx="14805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Destination</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(CNCF, FOSS)</a:t>
            </a:r>
            <a:endParaRPr>
              <a:solidFill>
                <a:srgbClr val="FFFFFF"/>
              </a:solidFill>
              <a:latin typeface="Helvetica Neue"/>
              <a:ea typeface="Helvetica Neue"/>
              <a:cs typeface="Helvetica Neue"/>
              <a:sym typeface="Helvetica Neue"/>
            </a:endParaRPr>
          </a:p>
        </p:txBody>
      </p:sp>
      <p:cxnSp>
        <p:nvCxnSpPr>
          <p:cNvPr id="471" name="Google Shape;471;p85"/>
          <p:cNvCxnSpPr/>
          <p:nvPr/>
        </p:nvCxnSpPr>
        <p:spPr>
          <a:xfrm>
            <a:off x="3094675" y="2481275"/>
            <a:ext cx="1509000" cy="0"/>
          </a:xfrm>
          <a:prstGeom prst="straightConnector1">
            <a:avLst/>
          </a:prstGeom>
          <a:noFill/>
          <a:ln cap="flat" cmpd="sng" w="38100">
            <a:solidFill>
              <a:srgbClr val="24E679"/>
            </a:solidFill>
            <a:prstDash val="solid"/>
            <a:round/>
            <a:headEnd len="med" w="med" type="oval"/>
            <a:tailEnd len="med" w="med" type="oval"/>
          </a:ln>
        </p:spPr>
      </p:cxnSp>
      <p:pic>
        <p:nvPicPr>
          <p:cNvPr id="472" name="Google Shape;472;p85"/>
          <p:cNvPicPr preferRelativeResize="0"/>
          <p:nvPr/>
        </p:nvPicPr>
        <p:blipFill>
          <a:blip r:embed="rId3">
            <a:alphaModFix/>
          </a:blip>
          <a:stretch>
            <a:fillRect/>
          </a:stretch>
        </p:blipFill>
        <p:spPr>
          <a:xfrm rot="2699971">
            <a:off x="2433104" y="1992790"/>
            <a:ext cx="981609" cy="980769"/>
          </a:xfrm>
          <a:prstGeom prst="rect">
            <a:avLst/>
          </a:prstGeom>
          <a:noFill/>
          <a:ln>
            <a:noFill/>
          </a:ln>
        </p:spPr>
      </p:pic>
      <p:sp>
        <p:nvSpPr>
          <p:cNvPr id="473" name="Google Shape;473;p85"/>
          <p:cNvSpPr txBox="1"/>
          <p:nvPr>
            <p:ph type="title"/>
          </p:nvPr>
        </p:nvSpPr>
        <p:spPr>
          <a:xfrm>
            <a:off x="687900" y="459975"/>
            <a:ext cx="74340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needed to be open internally first</a:t>
            </a:r>
            <a:endParaRPr/>
          </a:p>
        </p:txBody>
      </p:sp>
      <p:cxnSp>
        <p:nvCxnSpPr>
          <p:cNvPr id="474" name="Google Shape;474;p85"/>
          <p:cNvCxnSpPr/>
          <p:nvPr/>
        </p:nvCxnSpPr>
        <p:spPr>
          <a:xfrm>
            <a:off x="4596600" y="2481275"/>
            <a:ext cx="3212700" cy="0"/>
          </a:xfrm>
          <a:prstGeom prst="straightConnector1">
            <a:avLst/>
          </a:prstGeom>
          <a:noFill/>
          <a:ln cap="flat" cmpd="sng" w="38100">
            <a:solidFill>
              <a:srgbClr val="24E679"/>
            </a:solidFill>
            <a:prstDash val="dash"/>
            <a:round/>
            <a:headEnd len="med" w="med" type="none"/>
            <a:tailEnd len="med" w="med" type="oval"/>
          </a:ln>
        </p:spPr>
      </p:cxnSp>
      <p:sp>
        <p:nvSpPr>
          <p:cNvPr id="475" name="Google Shape;475;p85"/>
          <p:cNvSpPr txBox="1"/>
          <p:nvPr/>
        </p:nvSpPr>
        <p:spPr>
          <a:xfrm>
            <a:off x="3879225" y="2654625"/>
            <a:ext cx="1277400" cy="103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Waypoint</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(Building With Others)</a:t>
            </a: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50"/>
          <p:cNvSpPr txBox="1"/>
          <p:nvPr>
            <p:ph type="title"/>
          </p:nvPr>
        </p:nvSpPr>
        <p:spPr>
          <a:xfrm>
            <a:off x="1566450" y="1350750"/>
            <a:ext cx="60111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86"/>
          <p:cNvSpPr txBox="1"/>
          <p:nvPr>
            <p:ph idx="1" type="body"/>
          </p:nvPr>
        </p:nvSpPr>
        <p:spPr>
          <a:xfrm>
            <a:off x="6794425" y="4268000"/>
            <a:ext cx="678600" cy="497400"/>
          </a:xfrm>
          <a:prstGeom prst="rect">
            <a:avLst/>
          </a:prstGeom>
        </p:spPr>
        <p:txBody>
          <a:bodyPr anchorCtr="0" anchor="t" bIns="91425" lIns="0" spcFirstLastPara="1" rIns="91425" wrap="square" tIns="91425">
            <a:noAutofit/>
          </a:bodyPr>
          <a:lstStyle/>
          <a:p>
            <a:pPr indent="0" lvl="0" marL="0" rtl="0" algn="r">
              <a:spcBef>
                <a:spcPts val="0"/>
              </a:spcBef>
              <a:spcAft>
                <a:spcPts val="0"/>
              </a:spcAft>
              <a:buNone/>
            </a:pPr>
            <a:r>
              <a:rPr lang="en" sz="1400">
                <a:solidFill>
                  <a:srgbClr val="FFFFFF"/>
                </a:solidFill>
              </a:rPr>
              <a:t>Time</a:t>
            </a:r>
            <a:endParaRPr>
              <a:solidFill>
                <a:srgbClr val="FFFFFF"/>
              </a:solidFill>
            </a:endParaRPr>
          </a:p>
        </p:txBody>
      </p:sp>
      <p:sp>
        <p:nvSpPr>
          <p:cNvPr id="481" name="Google Shape;481;p86"/>
          <p:cNvSpPr txBox="1"/>
          <p:nvPr>
            <p:ph type="title"/>
          </p:nvPr>
        </p:nvSpPr>
        <p:spPr>
          <a:xfrm>
            <a:off x="687900" y="459975"/>
            <a:ext cx="74340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results look like community growth </a:t>
            </a:r>
            <a:endParaRPr/>
          </a:p>
        </p:txBody>
      </p:sp>
      <p:cxnSp>
        <p:nvCxnSpPr>
          <p:cNvPr id="482" name="Google Shape;482;p86"/>
          <p:cNvCxnSpPr/>
          <p:nvPr/>
        </p:nvCxnSpPr>
        <p:spPr>
          <a:xfrm flipH="1" rot="10800000">
            <a:off x="1986625" y="4268000"/>
            <a:ext cx="5486400" cy="9000"/>
          </a:xfrm>
          <a:prstGeom prst="straightConnector1">
            <a:avLst/>
          </a:prstGeom>
          <a:noFill/>
          <a:ln cap="flat" cmpd="sng" w="9525">
            <a:solidFill>
              <a:srgbClr val="FFFFFF"/>
            </a:solidFill>
            <a:prstDash val="solid"/>
            <a:round/>
            <a:headEnd len="med" w="med" type="none"/>
            <a:tailEnd len="med" w="med" type="none"/>
          </a:ln>
        </p:spPr>
      </p:cxnSp>
      <p:cxnSp>
        <p:nvCxnSpPr>
          <p:cNvPr id="483" name="Google Shape;483;p86"/>
          <p:cNvCxnSpPr/>
          <p:nvPr/>
        </p:nvCxnSpPr>
        <p:spPr>
          <a:xfrm flipH="1" rot="-5400000">
            <a:off x="619525" y="2891900"/>
            <a:ext cx="2743200" cy="9000"/>
          </a:xfrm>
          <a:prstGeom prst="straightConnector1">
            <a:avLst/>
          </a:prstGeom>
          <a:noFill/>
          <a:ln cap="flat" cmpd="sng" w="9525">
            <a:solidFill>
              <a:srgbClr val="FFFFFF"/>
            </a:solidFill>
            <a:prstDash val="solid"/>
            <a:round/>
            <a:headEnd len="med" w="med" type="none"/>
            <a:tailEnd len="med" w="med" type="none"/>
          </a:ln>
        </p:spPr>
      </p:cxnSp>
      <p:sp>
        <p:nvSpPr>
          <p:cNvPr id="484" name="Google Shape;484;p86"/>
          <p:cNvSpPr txBox="1"/>
          <p:nvPr>
            <p:ph idx="1" type="body"/>
          </p:nvPr>
        </p:nvSpPr>
        <p:spPr>
          <a:xfrm>
            <a:off x="808450" y="1524800"/>
            <a:ext cx="1091700" cy="497400"/>
          </a:xfrm>
          <a:prstGeom prst="rect">
            <a:avLst/>
          </a:prstGeom>
        </p:spPr>
        <p:txBody>
          <a:bodyPr anchorCtr="0" anchor="t" bIns="91425" lIns="0" spcFirstLastPara="1" rIns="91425" wrap="square" tIns="91425">
            <a:noAutofit/>
          </a:bodyPr>
          <a:lstStyle/>
          <a:p>
            <a:pPr indent="0" lvl="0" marL="0" rtl="0" algn="r">
              <a:spcBef>
                <a:spcPts val="0"/>
              </a:spcBef>
              <a:spcAft>
                <a:spcPts val="0"/>
              </a:spcAft>
              <a:buNone/>
            </a:pPr>
            <a:r>
              <a:rPr lang="en" sz="1400">
                <a:solidFill>
                  <a:srgbClr val="FFFFFF"/>
                </a:solidFill>
              </a:rPr>
              <a:t>Adoption</a:t>
            </a:r>
            <a:endParaRPr>
              <a:solidFill>
                <a:srgbClr val="FFFFFF"/>
              </a:solidFill>
            </a:endParaRPr>
          </a:p>
        </p:txBody>
      </p:sp>
      <p:sp>
        <p:nvSpPr>
          <p:cNvPr id="485" name="Google Shape;485;p86"/>
          <p:cNvSpPr/>
          <p:nvPr/>
        </p:nvSpPr>
        <p:spPr>
          <a:xfrm>
            <a:off x="2082100" y="1524800"/>
            <a:ext cx="4715700" cy="2556825"/>
          </a:xfrm>
          <a:custGeom>
            <a:rect b="b" l="l" r="r" t="t"/>
            <a:pathLst>
              <a:path extrusionOk="0" h="102273" w="188628">
                <a:moveTo>
                  <a:pt x="0" y="102273"/>
                </a:moveTo>
                <a:lnTo>
                  <a:pt x="27061" y="98692"/>
                </a:lnTo>
                <a:lnTo>
                  <a:pt x="47754" y="91927"/>
                </a:lnTo>
                <a:lnTo>
                  <a:pt x="57703" y="81978"/>
                </a:lnTo>
                <a:lnTo>
                  <a:pt x="75213" y="80386"/>
                </a:lnTo>
                <a:lnTo>
                  <a:pt x="89141" y="67254"/>
                </a:lnTo>
                <a:lnTo>
                  <a:pt x="111028" y="62478"/>
                </a:lnTo>
                <a:lnTo>
                  <a:pt x="125354" y="45765"/>
                </a:lnTo>
                <a:lnTo>
                  <a:pt x="144456" y="34224"/>
                </a:lnTo>
                <a:lnTo>
                  <a:pt x="165547" y="26663"/>
                </a:lnTo>
                <a:lnTo>
                  <a:pt x="182659" y="11143"/>
                </a:lnTo>
                <a:lnTo>
                  <a:pt x="188628" y="0"/>
                </a:lnTo>
              </a:path>
            </a:pathLst>
          </a:custGeom>
          <a:noFill/>
          <a:ln cap="flat" cmpd="sng" w="76200">
            <a:solidFill>
              <a:schemeClr val="accent3"/>
            </a:solidFill>
            <a:prstDash val="solid"/>
            <a:round/>
            <a:headEnd len="med" w="med" type="none"/>
            <a:tailEnd len="med" w="med" type="none"/>
          </a:ln>
        </p:spPr>
      </p:sp>
      <p:sp>
        <p:nvSpPr>
          <p:cNvPr id="486" name="Google Shape;486;p86"/>
          <p:cNvSpPr/>
          <p:nvPr/>
        </p:nvSpPr>
        <p:spPr>
          <a:xfrm>
            <a:off x="4078975" y="2785650"/>
            <a:ext cx="2765750" cy="1313225"/>
          </a:xfrm>
          <a:custGeom>
            <a:rect b="b" l="l" r="r" t="t"/>
            <a:pathLst>
              <a:path extrusionOk="0" h="52529" w="110630">
                <a:moveTo>
                  <a:pt x="0" y="52529"/>
                </a:moveTo>
                <a:lnTo>
                  <a:pt x="23479" y="43774"/>
                </a:lnTo>
                <a:lnTo>
                  <a:pt x="50540" y="41785"/>
                </a:lnTo>
                <a:lnTo>
                  <a:pt x="56907" y="27060"/>
                </a:lnTo>
                <a:lnTo>
                  <a:pt x="80784" y="19102"/>
                </a:lnTo>
                <a:lnTo>
                  <a:pt x="95906" y="7959"/>
                </a:lnTo>
                <a:lnTo>
                  <a:pt x="110630" y="0"/>
                </a:lnTo>
              </a:path>
            </a:pathLst>
          </a:custGeom>
          <a:noFill/>
          <a:ln cap="flat" cmpd="sng" w="76200">
            <a:solidFill>
              <a:srgbClr val="3C78D8"/>
            </a:solidFill>
            <a:prstDash val="solid"/>
            <a:round/>
            <a:headEnd len="med" w="med" type="none"/>
            <a:tailEnd len="med" w="med" type="none"/>
          </a:ln>
        </p:spPr>
      </p:sp>
      <p:sp>
        <p:nvSpPr>
          <p:cNvPr id="487" name="Google Shape;487;p86"/>
          <p:cNvSpPr/>
          <p:nvPr/>
        </p:nvSpPr>
        <p:spPr>
          <a:xfrm>
            <a:off x="5886475" y="3591500"/>
            <a:ext cx="865550" cy="557125"/>
          </a:xfrm>
          <a:custGeom>
            <a:rect b="b" l="l" r="r" t="t"/>
            <a:pathLst>
              <a:path extrusionOk="0" h="22285" w="34622">
                <a:moveTo>
                  <a:pt x="0" y="22285"/>
                </a:moveTo>
                <a:lnTo>
                  <a:pt x="17510" y="16714"/>
                </a:lnTo>
                <a:lnTo>
                  <a:pt x="30643" y="7561"/>
                </a:lnTo>
                <a:lnTo>
                  <a:pt x="34622" y="0"/>
                </a:lnTo>
              </a:path>
            </a:pathLst>
          </a:custGeom>
          <a:noFill/>
          <a:ln cap="flat" cmpd="sng" w="76200">
            <a:solidFill>
              <a:srgbClr val="FF9900"/>
            </a:solidFill>
            <a:prstDash val="solid"/>
            <a:round/>
            <a:headEnd len="med" w="med" type="none"/>
            <a:tailEnd len="med" w="med" type="none"/>
          </a:ln>
        </p:spPr>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7"/>
          <p:cNvSpPr txBox="1"/>
          <p:nvPr>
            <p:ph type="title"/>
          </p:nvPr>
        </p:nvSpPr>
        <p:spPr>
          <a:xfrm>
            <a:off x="1342425" y="1350750"/>
            <a:ext cx="65223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So we adopted this as a purposeful strategy</a:t>
            </a:r>
            <a:endParaRPr sz="4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88"/>
          <p:cNvSpPr txBox="1"/>
          <p:nvPr>
            <p:ph idx="1" type="body"/>
          </p:nvPr>
        </p:nvSpPr>
        <p:spPr>
          <a:xfrm>
            <a:off x="442150" y="1627475"/>
            <a:ext cx="2595600" cy="2394900"/>
          </a:xfrm>
          <a:prstGeom prst="rect">
            <a:avLst/>
          </a:prstGeom>
          <a:noFill/>
          <a:ln cap="flat" cmpd="sng" w="9525">
            <a:solidFill>
              <a:srgbClr val="24E679"/>
            </a:solidFill>
            <a:prstDash val="solid"/>
            <a:round/>
            <a:headEnd len="sm" w="sm" type="none"/>
            <a:tailEnd len="sm" w="sm" type="none"/>
          </a:ln>
        </p:spPr>
        <p:txBody>
          <a:bodyPr anchorCtr="0" anchor="t" bIns="91425" lIns="0" spcFirstLastPara="1" rIns="91425" wrap="square" tIns="91425">
            <a:noAutofit/>
          </a:bodyPr>
          <a:lstStyle/>
          <a:p>
            <a:pPr indent="0" lvl="0" marL="0" rtl="0" algn="ctr">
              <a:spcBef>
                <a:spcPts val="1000"/>
              </a:spcBef>
              <a:spcAft>
                <a:spcPts val="0"/>
              </a:spcAft>
              <a:buNone/>
            </a:pPr>
            <a:r>
              <a:rPr b="1" lang="en" sz="2000">
                <a:solidFill>
                  <a:srgbClr val="24E679"/>
                </a:solidFill>
              </a:rPr>
              <a:t>Build on others</a:t>
            </a:r>
            <a:endParaRPr b="1" sz="2000">
              <a:solidFill>
                <a:srgbClr val="24E679"/>
              </a:solidFill>
            </a:endParaRPr>
          </a:p>
          <a:p>
            <a:pPr indent="-232409" lvl="0" marL="365760" rtl="0" algn="l">
              <a:spcBef>
                <a:spcPts val="1000"/>
              </a:spcBef>
              <a:spcAft>
                <a:spcPts val="0"/>
              </a:spcAft>
              <a:buSzPts val="1500"/>
              <a:buChar char="–"/>
            </a:pPr>
            <a:r>
              <a:rPr lang="en" sz="1500"/>
              <a:t>FOSS</a:t>
            </a:r>
            <a:endParaRPr sz="1500"/>
          </a:p>
          <a:p>
            <a:pPr indent="-232409" lvl="0" marL="365760" rtl="0" algn="l">
              <a:spcBef>
                <a:spcPts val="0"/>
              </a:spcBef>
              <a:spcAft>
                <a:spcPts val="0"/>
              </a:spcAft>
              <a:buSzPts val="1500"/>
              <a:buChar char="–"/>
            </a:pPr>
            <a:r>
              <a:rPr lang="en" sz="1500"/>
              <a:t>CNCF and others </a:t>
            </a:r>
            <a:endParaRPr sz="1500"/>
          </a:p>
          <a:p>
            <a:pPr indent="-232409" lvl="0" marL="365760" rtl="0" algn="l">
              <a:spcBef>
                <a:spcPts val="0"/>
              </a:spcBef>
              <a:spcAft>
                <a:spcPts val="0"/>
              </a:spcAft>
              <a:buSzPts val="1500"/>
              <a:buChar char="–"/>
            </a:pPr>
            <a:r>
              <a:rPr lang="en" sz="1500"/>
              <a:t>Cloud providers</a:t>
            </a:r>
            <a:endParaRPr sz="1500"/>
          </a:p>
        </p:txBody>
      </p:sp>
      <p:sp>
        <p:nvSpPr>
          <p:cNvPr id="498" name="Google Shape;498;p88"/>
          <p:cNvSpPr txBox="1"/>
          <p:nvPr>
            <p:ph type="title"/>
          </p:nvPr>
        </p:nvSpPr>
        <p:spPr>
          <a:xfrm>
            <a:off x="2079900" y="459975"/>
            <a:ext cx="6223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Build Infrastructure Together</a:t>
            </a:r>
            <a:endParaRPr/>
          </a:p>
        </p:txBody>
      </p:sp>
      <p:pic>
        <p:nvPicPr>
          <p:cNvPr descr="SPO_white.pdf" id="499" name="Google Shape;499;p88"/>
          <p:cNvPicPr preferRelativeResize="0"/>
          <p:nvPr/>
        </p:nvPicPr>
        <p:blipFill rotWithShape="1">
          <a:blip r:embed="rId3">
            <a:alphaModFix/>
          </a:blip>
          <a:srcRect b="0" l="0" r="0" t="0"/>
          <a:stretch/>
        </p:blipFill>
        <p:spPr>
          <a:xfrm>
            <a:off x="590250" y="584630"/>
            <a:ext cx="1391100" cy="437400"/>
          </a:xfrm>
          <a:prstGeom prst="rect">
            <a:avLst/>
          </a:prstGeom>
          <a:noFill/>
          <a:ln>
            <a:noFill/>
          </a:ln>
        </p:spPr>
      </p:pic>
      <p:sp>
        <p:nvSpPr>
          <p:cNvPr id="500" name="Google Shape;500;p88"/>
          <p:cNvSpPr txBox="1"/>
          <p:nvPr>
            <p:ph idx="1" type="body"/>
          </p:nvPr>
        </p:nvSpPr>
        <p:spPr>
          <a:xfrm>
            <a:off x="3285475" y="1627475"/>
            <a:ext cx="2634900" cy="2394900"/>
          </a:xfrm>
          <a:prstGeom prst="rect">
            <a:avLst/>
          </a:prstGeom>
          <a:noFill/>
          <a:ln cap="flat" cmpd="sng" w="9525">
            <a:solidFill>
              <a:srgbClr val="24E679"/>
            </a:solidFill>
            <a:prstDash val="solid"/>
            <a:round/>
            <a:headEnd len="sm" w="sm" type="none"/>
            <a:tailEnd len="sm" w="sm" type="none"/>
          </a:ln>
        </p:spPr>
        <p:txBody>
          <a:bodyPr anchorCtr="0" anchor="t" bIns="91425" lIns="0" spcFirstLastPara="1" rIns="91425" wrap="square" tIns="91425">
            <a:noAutofit/>
          </a:bodyPr>
          <a:lstStyle/>
          <a:p>
            <a:pPr indent="0" lvl="0" marL="0" rtl="0" algn="ctr">
              <a:spcBef>
                <a:spcPts val="1000"/>
              </a:spcBef>
              <a:spcAft>
                <a:spcPts val="0"/>
              </a:spcAft>
              <a:buNone/>
            </a:pPr>
            <a:r>
              <a:rPr b="1" lang="en" sz="2000">
                <a:solidFill>
                  <a:srgbClr val="24E679"/>
                </a:solidFill>
              </a:rPr>
              <a:t>Build with others</a:t>
            </a:r>
            <a:endParaRPr sz="2000"/>
          </a:p>
          <a:p>
            <a:pPr indent="-232409" lvl="0" marL="365760" rtl="0" algn="l">
              <a:spcBef>
                <a:spcPts val="1000"/>
              </a:spcBef>
              <a:spcAft>
                <a:spcPts val="0"/>
              </a:spcAft>
              <a:buSzPts val="1500"/>
              <a:buChar char="–"/>
            </a:pPr>
            <a:r>
              <a:rPr lang="en" sz="1500"/>
              <a:t>Reverse Embedding</a:t>
            </a:r>
            <a:endParaRPr sz="1500"/>
          </a:p>
          <a:p>
            <a:pPr indent="-232409" lvl="0" marL="365760" rtl="0" algn="l">
              <a:spcBef>
                <a:spcPts val="0"/>
              </a:spcBef>
              <a:spcAft>
                <a:spcPts val="0"/>
              </a:spcAft>
              <a:buSzPts val="1500"/>
              <a:buChar char="–"/>
            </a:pPr>
            <a:r>
              <a:rPr lang="en" sz="1500"/>
              <a:t>Partnerships </a:t>
            </a:r>
            <a:endParaRPr sz="1500"/>
          </a:p>
          <a:p>
            <a:pPr indent="-232409" lvl="0" marL="365760" rtl="0" algn="l">
              <a:spcBef>
                <a:spcPts val="0"/>
              </a:spcBef>
              <a:spcAft>
                <a:spcPts val="0"/>
              </a:spcAft>
              <a:buSzPts val="1500"/>
              <a:buChar char="–"/>
            </a:pPr>
            <a:r>
              <a:rPr lang="en" sz="1500"/>
              <a:t>Hackathons</a:t>
            </a:r>
            <a:endParaRPr sz="1500"/>
          </a:p>
        </p:txBody>
      </p:sp>
      <p:sp>
        <p:nvSpPr>
          <p:cNvPr id="501" name="Google Shape;501;p88"/>
          <p:cNvSpPr txBox="1"/>
          <p:nvPr>
            <p:ph idx="1" type="body"/>
          </p:nvPr>
        </p:nvSpPr>
        <p:spPr>
          <a:xfrm>
            <a:off x="6168100" y="1627475"/>
            <a:ext cx="2634900" cy="2394900"/>
          </a:xfrm>
          <a:prstGeom prst="rect">
            <a:avLst/>
          </a:prstGeom>
          <a:noFill/>
          <a:ln cap="flat" cmpd="sng" w="9525">
            <a:solidFill>
              <a:srgbClr val="24E679"/>
            </a:solidFill>
            <a:prstDash val="solid"/>
            <a:round/>
            <a:headEnd len="sm" w="sm" type="none"/>
            <a:tailEnd len="sm" w="sm" type="none"/>
          </a:ln>
        </p:spPr>
        <p:txBody>
          <a:bodyPr anchorCtr="0" anchor="t" bIns="91425" lIns="0" spcFirstLastPara="1" rIns="91425" wrap="square" tIns="91425">
            <a:noAutofit/>
          </a:bodyPr>
          <a:lstStyle/>
          <a:p>
            <a:pPr indent="0" lvl="0" marL="0" rtl="0" algn="ctr">
              <a:spcBef>
                <a:spcPts val="1000"/>
              </a:spcBef>
              <a:spcAft>
                <a:spcPts val="0"/>
              </a:spcAft>
              <a:buNone/>
            </a:pPr>
            <a:r>
              <a:rPr b="1" lang="en" sz="2000">
                <a:solidFill>
                  <a:srgbClr val="24E679"/>
                </a:solidFill>
              </a:rPr>
              <a:t>Build on us</a:t>
            </a:r>
            <a:endParaRPr sz="2000"/>
          </a:p>
          <a:p>
            <a:pPr indent="-232409" lvl="0" marL="365760" rtl="0" algn="l">
              <a:spcBef>
                <a:spcPts val="1000"/>
              </a:spcBef>
              <a:spcAft>
                <a:spcPts val="0"/>
              </a:spcAft>
              <a:buSzPts val="1500"/>
              <a:buChar char="–"/>
            </a:pPr>
            <a:r>
              <a:rPr lang="en" sz="1500"/>
              <a:t>Platformisation</a:t>
            </a:r>
            <a:endParaRPr sz="1500"/>
          </a:p>
          <a:p>
            <a:pPr indent="-232409" lvl="0" marL="365760" rtl="0" algn="l">
              <a:spcBef>
                <a:spcPts val="0"/>
              </a:spcBef>
              <a:spcAft>
                <a:spcPts val="0"/>
              </a:spcAft>
              <a:buSzPts val="1500"/>
              <a:buChar char="–"/>
            </a:pPr>
            <a:r>
              <a:rPr lang="en" sz="1500"/>
              <a:t>Innersource</a:t>
            </a:r>
            <a:endParaRPr sz="1500"/>
          </a:p>
          <a:p>
            <a:pPr indent="-232409" lvl="0" marL="365760" rtl="0" algn="l">
              <a:spcBef>
                <a:spcPts val="0"/>
              </a:spcBef>
              <a:spcAft>
                <a:spcPts val="0"/>
              </a:spcAft>
              <a:buSzPts val="1500"/>
              <a:buChar char="–"/>
            </a:pPr>
            <a:r>
              <a:rPr lang="en" sz="1500"/>
              <a:t>Build in the Open</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10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pic>
        <p:nvPicPr>
          <p:cNvPr id="506" name="Google Shape;506;p89"/>
          <p:cNvPicPr preferRelativeResize="0"/>
          <p:nvPr/>
        </p:nvPicPr>
        <p:blipFill>
          <a:blip r:embed="rId3">
            <a:alphaModFix/>
          </a:blip>
          <a:stretch>
            <a:fillRect/>
          </a:stretch>
        </p:blipFill>
        <p:spPr>
          <a:xfrm>
            <a:off x="-118533" y="-66675"/>
            <a:ext cx="9262534" cy="5210176"/>
          </a:xfrm>
          <a:prstGeom prst="rect">
            <a:avLst/>
          </a:prstGeom>
          <a:noFill/>
          <a:ln>
            <a:noFill/>
          </a:ln>
        </p:spPr>
      </p:pic>
      <p:sp>
        <p:nvSpPr>
          <p:cNvPr id="507" name="Google Shape;507;p89"/>
          <p:cNvSpPr txBox="1"/>
          <p:nvPr>
            <p:ph idx="4294967295" type="ctrTitle"/>
          </p:nvPr>
        </p:nvSpPr>
        <p:spPr>
          <a:xfrm>
            <a:off x="625650" y="2355925"/>
            <a:ext cx="7892700" cy="24441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But we still had </a:t>
            </a:r>
            <a:br>
              <a:rPr lang="en" sz="4800">
                <a:solidFill>
                  <a:srgbClr val="FFFFFF"/>
                </a:solidFill>
              </a:rPr>
            </a:br>
            <a:r>
              <a:rPr lang="en" sz="4800">
                <a:solidFill>
                  <a:srgbClr val="FFFFFF"/>
                </a:solidFill>
              </a:rPr>
              <a:t>one nagging doubt</a:t>
            </a:r>
            <a:endParaRPr sz="48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90"/>
          <p:cNvSpPr txBox="1"/>
          <p:nvPr>
            <p:ph type="title"/>
          </p:nvPr>
        </p:nvSpPr>
        <p:spPr>
          <a:xfrm>
            <a:off x="1566450" y="1350750"/>
            <a:ext cx="6011100" cy="24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The we realised that we needed a different POV</a:t>
            </a:r>
            <a:endParaRPr sz="48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pic>
        <p:nvPicPr>
          <p:cNvPr id="517" name="Google Shape;517;p91"/>
          <p:cNvPicPr preferRelativeResize="0"/>
          <p:nvPr/>
        </p:nvPicPr>
        <p:blipFill>
          <a:blip r:embed="rId3">
            <a:alphaModFix/>
          </a:blip>
          <a:stretch>
            <a:fillRect/>
          </a:stretch>
        </p:blipFill>
        <p:spPr>
          <a:xfrm>
            <a:off x="-76200" y="-228600"/>
            <a:ext cx="9289476" cy="5676901"/>
          </a:xfrm>
          <a:prstGeom prst="rect">
            <a:avLst/>
          </a:prstGeom>
          <a:noFill/>
          <a:ln>
            <a:noFill/>
          </a:ln>
        </p:spPr>
      </p:pic>
      <p:sp>
        <p:nvSpPr>
          <p:cNvPr id="518" name="Google Shape;518;p91"/>
          <p:cNvSpPr txBox="1"/>
          <p:nvPr/>
        </p:nvSpPr>
        <p:spPr>
          <a:xfrm>
            <a:off x="537200" y="1054425"/>
            <a:ext cx="1277400" cy="428700"/>
          </a:xfrm>
          <a:prstGeom prst="rect">
            <a:avLst/>
          </a:prstGeom>
          <a:noFill/>
          <a:ln>
            <a:noFill/>
          </a:ln>
          <a:effectLst>
            <a:outerShdw blurRad="57150" rotWithShape="0" algn="bl" dir="5400000" dist="19050">
              <a:srgbClr val="000000">
                <a:alpha val="8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Start</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(DIY)</a:t>
            </a:r>
            <a:endParaRPr>
              <a:solidFill>
                <a:srgbClr val="FFFFFF"/>
              </a:solidFill>
              <a:latin typeface="Helvetica Neue"/>
              <a:ea typeface="Helvetica Neue"/>
              <a:cs typeface="Helvetica Neue"/>
              <a:sym typeface="Helvetica Neue"/>
            </a:endParaRPr>
          </a:p>
        </p:txBody>
      </p:sp>
      <p:sp>
        <p:nvSpPr>
          <p:cNvPr id="519" name="Google Shape;519;p91"/>
          <p:cNvSpPr txBox="1"/>
          <p:nvPr/>
        </p:nvSpPr>
        <p:spPr>
          <a:xfrm>
            <a:off x="7089725" y="1054425"/>
            <a:ext cx="1387500" cy="1022400"/>
          </a:xfrm>
          <a:prstGeom prst="rect">
            <a:avLst/>
          </a:prstGeom>
          <a:noFill/>
          <a:ln>
            <a:noFill/>
          </a:ln>
          <a:effectLst>
            <a:outerShdw blurRad="57150" rotWithShape="0" algn="bl" dir="5400000" dist="19050">
              <a:srgbClr val="000000">
                <a:alpha val="9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Destination (CNCF/FOSS)</a:t>
            </a:r>
            <a:endParaRPr>
              <a:solidFill>
                <a:srgbClr val="FFFFFF"/>
              </a:solidFill>
              <a:latin typeface="Helvetica Neue"/>
              <a:ea typeface="Helvetica Neue"/>
              <a:cs typeface="Helvetica Neue"/>
              <a:sym typeface="Helvetica Neue"/>
            </a:endParaRPr>
          </a:p>
        </p:txBody>
      </p:sp>
      <p:cxnSp>
        <p:nvCxnSpPr>
          <p:cNvPr id="520" name="Google Shape;520;p91"/>
          <p:cNvCxnSpPr/>
          <p:nvPr/>
        </p:nvCxnSpPr>
        <p:spPr>
          <a:xfrm>
            <a:off x="1136950" y="881025"/>
            <a:ext cx="6755400" cy="0"/>
          </a:xfrm>
          <a:prstGeom prst="straightConnector1">
            <a:avLst/>
          </a:prstGeom>
          <a:noFill/>
          <a:ln cap="flat" cmpd="sng" w="38100">
            <a:solidFill>
              <a:srgbClr val="24E679"/>
            </a:solidFill>
            <a:prstDash val="solid"/>
            <a:round/>
            <a:headEnd len="med" w="med" type="oval"/>
            <a:tailEnd len="med" w="med" type="oval"/>
          </a:ln>
        </p:spPr>
      </p:cxnSp>
      <p:pic>
        <p:nvPicPr>
          <p:cNvPr id="521" name="Google Shape;521;p91"/>
          <p:cNvPicPr preferRelativeResize="0"/>
          <p:nvPr/>
        </p:nvPicPr>
        <p:blipFill>
          <a:blip r:embed="rId4">
            <a:alphaModFix/>
          </a:blip>
          <a:stretch>
            <a:fillRect/>
          </a:stretch>
        </p:blipFill>
        <p:spPr>
          <a:xfrm rot="2699971">
            <a:off x="2433104" y="392590"/>
            <a:ext cx="981609" cy="98076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pic>
        <p:nvPicPr>
          <p:cNvPr id="526" name="Google Shape;526;p92"/>
          <p:cNvPicPr preferRelativeResize="0"/>
          <p:nvPr/>
        </p:nvPicPr>
        <p:blipFill>
          <a:blip r:embed="rId3">
            <a:alphaModFix/>
          </a:blip>
          <a:stretch>
            <a:fillRect/>
          </a:stretch>
        </p:blipFill>
        <p:spPr>
          <a:xfrm>
            <a:off x="-76200" y="-228600"/>
            <a:ext cx="9289476" cy="5676901"/>
          </a:xfrm>
          <a:prstGeom prst="rect">
            <a:avLst/>
          </a:prstGeom>
          <a:noFill/>
          <a:ln>
            <a:noFill/>
          </a:ln>
        </p:spPr>
      </p:pic>
      <p:cxnSp>
        <p:nvCxnSpPr>
          <p:cNvPr id="527" name="Google Shape;527;p92"/>
          <p:cNvCxnSpPr/>
          <p:nvPr/>
        </p:nvCxnSpPr>
        <p:spPr>
          <a:xfrm>
            <a:off x="1103000" y="882975"/>
            <a:ext cx="3202800" cy="3900"/>
          </a:xfrm>
          <a:prstGeom prst="straightConnector1">
            <a:avLst/>
          </a:prstGeom>
          <a:noFill/>
          <a:ln cap="flat" cmpd="sng" w="38100">
            <a:solidFill>
              <a:srgbClr val="24E679"/>
            </a:solidFill>
            <a:prstDash val="solid"/>
            <a:round/>
            <a:headEnd len="med" w="med" type="oval"/>
            <a:tailEnd len="med" w="med" type="oval"/>
          </a:ln>
        </p:spPr>
      </p:cxnSp>
      <p:sp>
        <p:nvSpPr>
          <p:cNvPr id="528" name="Google Shape;528;p92"/>
          <p:cNvSpPr txBox="1"/>
          <p:nvPr/>
        </p:nvSpPr>
        <p:spPr>
          <a:xfrm>
            <a:off x="537200" y="1054425"/>
            <a:ext cx="1277400" cy="428700"/>
          </a:xfrm>
          <a:prstGeom prst="rect">
            <a:avLst/>
          </a:prstGeom>
          <a:noFill/>
          <a:ln>
            <a:noFill/>
          </a:ln>
          <a:effectLst>
            <a:outerShdw blurRad="57150" rotWithShape="0" algn="bl" dir="5400000" dist="19050">
              <a:srgbClr val="000000">
                <a:alpha val="8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Start</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(DIY)</a:t>
            </a:r>
            <a:endParaRPr>
              <a:solidFill>
                <a:srgbClr val="FFFFFF"/>
              </a:solidFill>
              <a:latin typeface="Helvetica Neue"/>
              <a:ea typeface="Helvetica Neue"/>
              <a:cs typeface="Helvetica Neue"/>
              <a:sym typeface="Helvetica Neue"/>
            </a:endParaRPr>
          </a:p>
        </p:txBody>
      </p:sp>
      <p:sp>
        <p:nvSpPr>
          <p:cNvPr id="529" name="Google Shape;529;p92"/>
          <p:cNvSpPr txBox="1"/>
          <p:nvPr/>
        </p:nvSpPr>
        <p:spPr>
          <a:xfrm>
            <a:off x="7089725" y="1054425"/>
            <a:ext cx="1387500" cy="1022400"/>
          </a:xfrm>
          <a:prstGeom prst="rect">
            <a:avLst/>
          </a:prstGeom>
          <a:noFill/>
          <a:ln>
            <a:noFill/>
          </a:ln>
          <a:effectLst>
            <a:outerShdw blurRad="57150" rotWithShape="0" algn="bl" dir="5400000" dist="19050">
              <a:srgbClr val="000000">
                <a:alpha val="9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Destination (CNCF/FOSS)</a:t>
            </a:r>
            <a:endParaRPr>
              <a:solidFill>
                <a:srgbClr val="FFFFFF"/>
              </a:solidFill>
              <a:latin typeface="Helvetica Neue"/>
              <a:ea typeface="Helvetica Neue"/>
              <a:cs typeface="Helvetica Neue"/>
              <a:sym typeface="Helvetica Neue"/>
            </a:endParaRPr>
          </a:p>
        </p:txBody>
      </p:sp>
      <p:cxnSp>
        <p:nvCxnSpPr>
          <p:cNvPr id="530" name="Google Shape;530;p92"/>
          <p:cNvCxnSpPr/>
          <p:nvPr/>
        </p:nvCxnSpPr>
        <p:spPr>
          <a:xfrm>
            <a:off x="4233325" y="878925"/>
            <a:ext cx="3659100" cy="2100"/>
          </a:xfrm>
          <a:prstGeom prst="straightConnector1">
            <a:avLst/>
          </a:prstGeom>
          <a:noFill/>
          <a:ln cap="flat" cmpd="sng" w="38100">
            <a:solidFill>
              <a:srgbClr val="24E679"/>
            </a:solidFill>
            <a:prstDash val="solid"/>
            <a:round/>
            <a:headEnd len="med" w="med" type="none"/>
            <a:tailEnd len="med" w="med" type="oval"/>
          </a:ln>
        </p:spPr>
      </p:cxnSp>
      <p:pic>
        <p:nvPicPr>
          <p:cNvPr id="531" name="Google Shape;531;p92"/>
          <p:cNvPicPr preferRelativeResize="0"/>
          <p:nvPr/>
        </p:nvPicPr>
        <p:blipFill>
          <a:blip r:embed="rId4">
            <a:alphaModFix/>
          </a:blip>
          <a:stretch>
            <a:fillRect/>
          </a:stretch>
        </p:blipFill>
        <p:spPr>
          <a:xfrm rot="2699971">
            <a:off x="2433104" y="392590"/>
            <a:ext cx="981609" cy="980769"/>
          </a:xfrm>
          <a:prstGeom prst="rect">
            <a:avLst/>
          </a:prstGeom>
          <a:noFill/>
          <a:ln>
            <a:noFill/>
          </a:ln>
        </p:spPr>
      </p:pic>
      <p:sp>
        <p:nvSpPr>
          <p:cNvPr id="532" name="Google Shape;532;p92"/>
          <p:cNvSpPr txBox="1"/>
          <p:nvPr/>
        </p:nvSpPr>
        <p:spPr>
          <a:xfrm>
            <a:off x="3508325" y="1054425"/>
            <a:ext cx="1466700" cy="1022400"/>
          </a:xfrm>
          <a:prstGeom prst="rect">
            <a:avLst/>
          </a:prstGeom>
          <a:noFill/>
          <a:ln>
            <a:noFill/>
          </a:ln>
          <a:effectLst>
            <a:outerShdw blurRad="57150" rotWithShape="0" algn="bl" dir="5400000" dist="19050">
              <a:srgbClr val="000000">
                <a:alpha val="9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Waypoint</a:t>
            </a:r>
            <a:r>
              <a:rPr lang="en">
                <a:solidFill>
                  <a:srgbClr val="FFFFFF"/>
                </a:solidFill>
                <a:latin typeface="Helvetica Neue"/>
                <a:ea typeface="Helvetica Neue"/>
                <a:cs typeface="Helvetica Neue"/>
                <a:sym typeface="Helvetica Neue"/>
              </a:rPr>
              <a:t> </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(Build Together)</a:t>
            </a: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id="537" name="Google Shape;537;p93"/>
          <p:cNvPicPr preferRelativeResize="0"/>
          <p:nvPr/>
        </p:nvPicPr>
        <p:blipFill>
          <a:blip r:embed="rId3">
            <a:alphaModFix/>
          </a:blip>
          <a:stretch>
            <a:fillRect/>
          </a:stretch>
        </p:blipFill>
        <p:spPr>
          <a:xfrm>
            <a:off x="-76200" y="-228600"/>
            <a:ext cx="9289476" cy="5676901"/>
          </a:xfrm>
          <a:prstGeom prst="rect">
            <a:avLst/>
          </a:prstGeom>
          <a:noFill/>
          <a:ln>
            <a:noFill/>
          </a:ln>
        </p:spPr>
      </p:pic>
      <p:cxnSp>
        <p:nvCxnSpPr>
          <p:cNvPr id="538" name="Google Shape;538;p93"/>
          <p:cNvCxnSpPr/>
          <p:nvPr/>
        </p:nvCxnSpPr>
        <p:spPr>
          <a:xfrm>
            <a:off x="1103000" y="882975"/>
            <a:ext cx="3202800" cy="3900"/>
          </a:xfrm>
          <a:prstGeom prst="straightConnector1">
            <a:avLst/>
          </a:prstGeom>
          <a:noFill/>
          <a:ln cap="flat" cmpd="sng" w="38100">
            <a:solidFill>
              <a:srgbClr val="24E679"/>
            </a:solidFill>
            <a:prstDash val="solid"/>
            <a:round/>
            <a:headEnd len="med" w="med" type="oval"/>
            <a:tailEnd len="med" w="med" type="oval"/>
          </a:ln>
        </p:spPr>
      </p:cxnSp>
      <p:sp>
        <p:nvSpPr>
          <p:cNvPr id="539" name="Google Shape;539;p93"/>
          <p:cNvSpPr txBox="1"/>
          <p:nvPr/>
        </p:nvSpPr>
        <p:spPr>
          <a:xfrm>
            <a:off x="537200" y="1054425"/>
            <a:ext cx="1277400" cy="428700"/>
          </a:xfrm>
          <a:prstGeom prst="rect">
            <a:avLst/>
          </a:prstGeom>
          <a:noFill/>
          <a:ln>
            <a:noFill/>
          </a:ln>
          <a:effectLst>
            <a:outerShdw blurRad="57150" rotWithShape="0" algn="bl" dir="5400000" dist="19050">
              <a:srgbClr val="000000">
                <a:alpha val="8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Start</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(DIY)</a:t>
            </a:r>
            <a:endParaRPr>
              <a:solidFill>
                <a:srgbClr val="FFFFFF"/>
              </a:solidFill>
              <a:latin typeface="Helvetica Neue"/>
              <a:ea typeface="Helvetica Neue"/>
              <a:cs typeface="Helvetica Neue"/>
              <a:sym typeface="Helvetica Neue"/>
            </a:endParaRPr>
          </a:p>
        </p:txBody>
      </p:sp>
      <p:sp>
        <p:nvSpPr>
          <p:cNvPr id="540" name="Google Shape;540;p93"/>
          <p:cNvSpPr txBox="1"/>
          <p:nvPr/>
        </p:nvSpPr>
        <p:spPr>
          <a:xfrm>
            <a:off x="7944750" y="588075"/>
            <a:ext cx="925200" cy="593700"/>
          </a:xfrm>
          <a:prstGeom prst="rect">
            <a:avLst/>
          </a:prstGeom>
          <a:noFill/>
          <a:ln>
            <a:noFill/>
          </a:ln>
          <a:effectLst>
            <a:outerShdw blurRad="57150" rotWithShape="0" algn="bl" dir="5400000" dist="19050">
              <a:srgbClr val="000000">
                <a:alpha val="9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Helvetica Neue"/>
                <a:ea typeface="Helvetica Neue"/>
                <a:cs typeface="Helvetica Neue"/>
                <a:sym typeface="Helvetica Neue"/>
              </a:rPr>
              <a:t>Many Futures</a:t>
            </a:r>
            <a:endParaRPr>
              <a:solidFill>
                <a:srgbClr val="FFFFFF"/>
              </a:solidFill>
              <a:latin typeface="Helvetica Neue"/>
              <a:ea typeface="Helvetica Neue"/>
              <a:cs typeface="Helvetica Neue"/>
              <a:sym typeface="Helvetica Neue"/>
            </a:endParaRPr>
          </a:p>
        </p:txBody>
      </p:sp>
      <p:pic>
        <p:nvPicPr>
          <p:cNvPr id="541" name="Google Shape;541;p93"/>
          <p:cNvPicPr preferRelativeResize="0"/>
          <p:nvPr/>
        </p:nvPicPr>
        <p:blipFill>
          <a:blip r:embed="rId4">
            <a:alphaModFix/>
          </a:blip>
          <a:stretch>
            <a:fillRect/>
          </a:stretch>
        </p:blipFill>
        <p:spPr>
          <a:xfrm rot="2699971">
            <a:off x="2433104" y="392590"/>
            <a:ext cx="981609" cy="980769"/>
          </a:xfrm>
          <a:prstGeom prst="rect">
            <a:avLst/>
          </a:prstGeom>
          <a:noFill/>
          <a:ln>
            <a:noFill/>
          </a:ln>
        </p:spPr>
      </p:pic>
      <p:sp>
        <p:nvSpPr>
          <p:cNvPr id="542" name="Google Shape;542;p93"/>
          <p:cNvSpPr txBox="1"/>
          <p:nvPr/>
        </p:nvSpPr>
        <p:spPr>
          <a:xfrm>
            <a:off x="3508325" y="1054425"/>
            <a:ext cx="1466700" cy="1022400"/>
          </a:xfrm>
          <a:prstGeom prst="rect">
            <a:avLst/>
          </a:prstGeom>
          <a:noFill/>
          <a:ln>
            <a:noFill/>
          </a:ln>
          <a:effectLst>
            <a:outerShdw blurRad="57150" rotWithShape="0" algn="bl" dir="5400000" dist="19050">
              <a:srgbClr val="000000">
                <a:alpha val="9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Helvetica Neue"/>
                <a:ea typeface="Helvetica Neue"/>
                <a:cs typeface="Helvetica Neue"/>
                <a:sym typeface="Helvetica Neue"/>
              </a:rPr>
              <a:t>Destination</a:t>
            </a:r>
            <a:r>
              <a:rPr lang="en">
                <a:solidFill>
                  <a:srgbClr val="FFFFFF"/>
                </a:solidFill>
                <a:latin typeface="Helvetica Neue"/>
                <a:ea typeface="Helvetica Neue"/>
                <a:cs typeface="Helvetica Neue"/>
                <a:sym typeface="Helvetica Neue"/>
              </a:rPr>
              <a:t> </a:t>
            </a:r>
            <a:br>
              <a:rPr lang="en">
                <a:solidFill>
                  <a:srgbClr val="FFFFFF"/>
                </a:solidFill>
                <a:latin typeface="Helvetica Neue"/>
                <a:ea typeface="Helvetica Neue"/>
                <a:cs typeface="Helvetica Neue"/>
                <a:sym typeface="Helvetica Neue"/>
              </a:rPr>
            </a:br>
            <a:r>
              <a:rPr lang="en">
                <a:solidFill>
                  <a:srgbClr val="FFFFFF"/>
                </a:solidFill>
                <a:latin typeface="Helvetica Neue"/>
                <a:ea typeface="Helvetica Neue"/>
                <a:cs typeface="Helvetica Neue"/>
                <a:sym typeface="Helvetica Neue"/>
              </a:rPr>
              <a:t>(Build Together)</a:t>
            </a:r>
            <a:endParaRPr>
              <a:solidFill>
                <a:srgbClr val="FFFFFF"/>
              </a:solidFill>
              <a:latin typeface="Helvetica Neue"/>
              <a:ea typeface="Helvetica Neue"/>
              <a:cs typeface="Helvetica Neue"/>
              <a:sym typeface="Helvetica Neue"/>
            </a:endParaRPr>
          </a:p>
        </p:txBody>
      </p:sp>
      <p:sp>
        <p:nvSpPr>
          <p:cNvPr id="543" name="Google Shape;543;p93"/>
          <p:cNvSpPr/>
          <p:nvPr/>
        </p:nvSpPr>
        <p:spPr>
          <a:xfrm flipH="1">
            <a:off x="4305800" y="502920"/>
            <a:ext cx="3544500" cy="395100"/>
          </a:xfrm>
          <a:prstGeom prst="rtTriangle">
            <a:avLst/>
          </a:prstGeom>
          <a:solidFill>
            <a:srgbClr val="1ED760">
              <a:alpha val="4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93"/>
          <p:cNvSpPr/>
          <p:nvPr/>
        </p:nvSpPr>
        <p:spPr>
          <a:xfrm rot="10800000">
            <a:off x="4305800" y="883920"/>
            <a:ext cx="3544500" cy="395100"/>
          </a:xfrm>
          <a:prstGeom prst="rtTriangle">
            <a:avLst/>
          </a:prstGeom>
          <a:solidFill>
            <a:srgbClr val="1ED760">
              <a:alpha val="42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94"/>
          <p:cNvSpPr txBox="1"/>
          <p:nvPr>
            <p:ph type="title"/>
          </p:nvPr>
        </p:nvSpPr>
        <p:spPr>
          <a:xfrm>
            <a:off x="687900" y="459975"/>
            <a:ext cx="74340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What’s Next For Us -- and you(?)</a:t>
            </a:r>
            <a:endParaRPr/>
          </a:p>
        </p:txBody>
      </p:sp>
      <p:sp>
        <p:nvSpPr>
          <p:cNvPr id="550" name="Google Shape;550;p94"/>
          <p:cNvSpPr txBox="1"/>
          <p:nvPr>
            <p:ph idx="1" type="body"/>
          </p:nvPr>
        </p:nvSpPr>
        <p:spPr>
          <a:xfrm>
            <a:off x="746950" y="1182700"/>
            <a:ext cx="7629600" cy="3197400"/>
          </a:xfrm>
          <a:prstGeom prst="rect">
            <a:avLst/>
          </a:prstGeom>
        </p:spPr>
        <p:txBody>
          <a:bodyPr anchorCtr="0" anchor="t" bIns="91425" lIns="0" spcFirstLastPara="1" rIns="91425" wrap="square" tIns="91425">
            <a:noAutofit/>
          </a:bodyPr>
          <a:lstStyle/>
          <a:p>
            <a:pPr indent="-368300" lvl="0" marL="457200" rtl="0" algn="l">
              <a:spcBef>
                <a:spcPts val="1000"/>
              </a:spcBef>
              <a:spcAft>
                <a:spcPts val="0"/>
              </a:spcAft>
              <a:buSzPts val="2200"/>
              <a:buChar char="–"/>
            </a:pPr>
            <a:r>
              <a:rPr lang="en" sz="2200"/>
              <a:t>Increase our involvement in CNCF and FOSS projects</a:t>
            </a:r>
            <a:endParaRPr sz="2200"/>
          </a:p>
          <a:p>
            <a:pPr indent="-368300" lvl="0" marL="457200" rtl="0" algn="l">
              <a:spcBef>
                <a:spcPts val="0"/>
              </a:spcBef>
              <a:spcAft>
                <a:spcPts val="0"/>
              </a:spcAft>
              <a:buSzPts val="2200"/>
              <a:buChar char="–"/>
            </a:pPr>
            <a:r>
              <a:rPr lang="en" sz="2200"/>
              <a:t>Do more in the open</a:t>
            </a:r>
            <a:endParaRPr sz="2200"/>
          </a:p>
          <a:p>
            <a:pPr indent="-342900" lvl="0" marL="457200" rtl="0" algn="l">
              <a:spcBef>
                <a:spcPts val="0"/>
              </a:spcBef>
              <a:spcAft>
                <a:spcPts val="0"/>
              </a:spcAft>
              <a:buSzPts val="1800"/>
              <a:buChar char="–"/>
            </a:pPr>
            <a:r>
              <a:rPr lang="en" sz="2200"/>
              <a:t>Formalise some work to build with others</a:t>
            </a:r>
            <a:endParaRPr sz="2200"/>
          </a:p>
          <a:p>
            <a:pPr indent="-368300" lvl="0" marL="457200" rtl="0" algn="l">
              <a:spcBef>
                <a:spcPts val="0"/>
              </a:spcBef>
              <a:spcAft>
                <a:spcPts val="0"/>
              </a:spcAft>
              <a:buSzPts val="2200"/>
              <a:buChar char="–"/>
            </a:pPr>
            <a:r>
              <a:rPr lang="en" sz="2200"/>
              <a:t>Long-term aspiration: Our own top-level projects</a:t>
            </a:r>
            <a:endParaRPr sz="2200"/>
          </a:p>
        </p:txBody>
      </p:sp>
      <p:pic>
        <p:nvPicPr>
          <p:cNvPr id="551" name="Google Shape;551;p94"/>
          <p:cNvPicPr preferRelativeResize="0"/>
          <p:nvPr/>
        </p:nvPicPr>
        <p:blipFill>
          <a:blip r:embed="rId3">
            <a:alphaModFix/>
          </a:blip>
          <a:stretch>
            <a:fillRect/>
          </a:stretch>
        </p:blipFill>
        <p:spPr>
          <a:xfrm rot="1233519">
            <a:off x="5998494" y="3713990"/>
            <a:ext cx="2750333" cy="131921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95"/>
          <p:cNvSpPr txBox="1"/>
          <p:nvPr>
            <p:ph type="title"/>
          </p:nvPr>
        </p:nvSpPr>
        <p:spPr>
          <a:xfrm>
            <a:off x="687900" y="459975"/>
            <a:ext cx="74340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Want to learn more?</a:t>
            </a:r>
            <a:endParaRPr/>
          </a:p>
        </p:txBody>
      </p:sp>
      <p:sp>
        <p:nvSpPr>
          <p:cNvPr id="557" name="Google Shape;557;p95"/>
          <p:cNvSpPr txBox="1"/>
          <p:nvPr>
            <p:ph idx="1" type="body"/>
          </p:nvPr>
        </p:nvSpPr>
        <p:spPr>
          <a:xfrm>
            <a:off x="746950" y="1182700"/>
            <a:ext cx="6960900" cy="3197400"/>
          </a:xfrm>
          <a:prstGeom prst="rect">
            <a:avLst/>
          </a:prstGeom>
        </p:spPr>
        <p:txBody>
          <a:bodyPr anchorCtr="0" anchor="t" bIns="91425" lIns="0" spcFirstLastPara="1" rIns="91425" wrap="square" tIns="91425">
            <a:noAutofit/>
          </a:bodyPr>
          <a:lstStyle/>
          <a:p>
            <a:pPr indent="-50800" lvl="0" marL="152400" rtl="0" algn="l">
              <a:spcBef>
                <a:spcPts val="1000"/>
              </a:spcBef>
              <a:spcAft>
                <a:spcPts val="0"/>
              </a:spcAft>
              <a:buNone/>
            </a:pPr>
            <a:r>
              <a:rPr lang="en" sz="2200"/>
              <a:t>See this in action with Austin &amp; Dave’s talk tomorrow or checkout Matthias’ talk online (if you missed it)</a:t>
            </a:r>
            <a:endParaRPr sz="2200"/>
          </a:p>
          <a:p>
            <a:pPr indent="-50800" lvl="0" marL="152400" rtl="0" algn="l">
              <a:spcBef>
                <a:spcPts val="1000"/>
              </a:spcBef>
              <a:spcAft>
                <a:spcPts val="0"/>
              </a:spcAft>
              <a:buNone/>
            </a:pPr>
            <a:r>
              <a:t/>
            </a:r>
            <a:endParaRPr sz="2200"/>
          </a:p>
          <a:p>
            <a:pPr indent="-368300" lvl="0" marL="457200" rtl="0" algn="l">
              <a:spcBef>
                <a:spcPts val="1000"/>
              </a:spcBef>
              <a:spcAft>
                <a:spcPts val="0"/>
              </a:spcAft>
              <a:buSzPts val="2200"/>
              <a:buChar char="–"/>
            </a:pPr>
            <a:r>
              <a:rPr lang="en" sz="2200"/>
              <a:t>Build infra with us -- or let us build with you</a:t>
            </a:r>
            <a:endParaRPr sz="2200"/>
          </a:p>
          <a:p>
            <a:pPr indent="-368300" lvl="0" marL="457200" rtl="0" algn="l">
              <a:spcBef>
                <a:spcPts val="0"/>
              </a:spcBef>
              <a:spcAft>
                <a:spcPts val="0"/>
              </a:spcAft>
              <a:buSzPts val="2200"/>
              <a:buChar char="–"/>
            </a:pPr>
            <a:r>
              <a:rPr lang="en" sz="2200"/>
              <a:t>Join our NEW speaker series and share your ideas</a:t>
            </a:r>
            <a:endParaRPr sz="2200"/>
          </a:p>
          <a:p>
            <a:pPr indent="-342900" lvl="0" marL="457200" rtl="0" algn="l">
              <a:spcBef>
                <a:spcPts val="0"/>
              </a:spcBef>
              <a:spcAft>
                <a:spcPts val="0"/>
              </a:spcAft>
              <a:buSzPts val="1800"/>
              <a:buChar char="–"/>
            </a:pPr>
            <a:r>
              <a:rPr lang="en" sz="2200"/>
              <a:t>Or “join The Band” - we are hiring</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51"/>
          <p:cNvPicPr preferRelativeResize="0"/>
          <p:nvPr/>
        </p:nvPicPr>
        <p:blipFill>
          <a:blip r:embed="rId3">
            <a:alphaModFix/>
          </a:blip>
          <a:stretch>
            <a:fillRect/>
          </a:stretch>
        </p:blipFill>
        <p:spPr>
          <a:xfrm>
            <a:off x="-76200" y="-123175"/>
            <a:ext cx="9372599" cy="5552424"/>
          </a:xfrm>
          <a:prstGeom prst="rect">
            <a:avLst/>
          </a:prstGeom>
          <a:noFill/>
          <a:ln>
            <a:noFill/>
          </a:ln>
        </p:spPr>
      </p:pic>
      <p:sp>
        <p:nvSpPr>
          <p:cNvPr id="224" name="Google Shape;224;p51"/>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 Caveat...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96"/>
          <p:cNvSpPr txBox="1"/>
          <p:nvPr>
            <p:ph type="ctrTitle"/>
          </p:nvPr>
        </p:nvSpPr>
        <p:spPr>
          <a:xfrm>
            <a:off x="625650" y="903350"/>
            <a:ext cx="7892700" cy="135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563" name="Google Shape;563;p96"/>
          <p:cNvSpPr txBox="1"/>
          <p:nvPr>
            <p:ph idx="4294967295" type="body"/>
          </p:nvPr>
        </p:nvSpPr>
        <p:spPr>
          <a:xfrm>
            <a:off x="2074050" y="2669250"/>
            <a:ext cx="6444300" cy="1326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Find me </a:t>
            </a:r>
            <a:r>
              <a:rPr lang="en" sz="1800"/>
              <a:t>here:</a:t>
            </a:r>
            <a:endParaRPr sz="1800"/>
          </a:p>
          <a:p>
            <a:pPr indent="-342900" lvl="0" marL="457200" rtl="0" algn="l">
              <a:spcBef>
                <a:spcPts val="0"/>
              </a:spcBef>
              <a:spcAft>
                <a:spcPts val="0"/>
              </a:spcAft>
              <a:buSzPts val="1800"/>
              <a:buChar char="–"/>
            </a:pPr>
            <a:r>
              <a:rPr lang="en" sz="1800"/>
              <a:t>jhaughwout@spotify.com</a:t>
            </a:r>
            <a:endParaRPr sz="1800"/>
          </a:p>
          <a:p>
            <a:pPr indent="-342900" lvl="0" marL="457200" rtl="0" algn="l">
              <a:spcBef>
                <a:spcPts val="0"/>
              </a:spcBef>
              <a:spcAft>
                <a:spcPts val="0"/>
              </a:spcAft>
              <a:buSzPts val="1800"/>
              <a:buChar char="–"/>
            </a:pPr>
            <a:r>
              <a:rPr lang="en" sz="1800"/>
              <a:t>https://twitter.com/jhaughwout </a:t>
            </a:r>
            <a:endParaRPr sz="1800"/>
          </a:p>
          <a:p>
            <a:pPr indent="-342900" lvl="0" marL="457200" rtl="0" algn="l">
              <a:spcBef>
                <a:spcPts val="0"/>
              </a:spcBef>
              <a:spcAft>
                <a:spcPts val="0"/>
              </a:spcAft>
              <a:buSzPts val="1800"/>
              <a:buChar char="–"/>
            </a:pPr>
            <a:r>
              <a:rPr lang="en" sz="1800"/>
              <a:t>https://www.linkedin.com/in/haughwout/</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52"/>
          <p:cNvSpPr txBox="1"/>
          <p:nvPr>
            <p:ph type="ctrTitle"/>
          </p:nvPr>
        </p:nvSpPr>
        <p:spPr>
          <a:xfrm>
            <a:off x="625650" y="1029150"/>
            <a:ext cx="7892700" cy="308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 let’s get started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53"/>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Spotify </a:t>
            </a:r>
            <a:r>
              <a:rPr lang="en" sz="2800">
                <a:solidFill>
                  <a:srgbClr val="303030"/>
                </a:solidFill>
                <a:latin typeface="Arial"/>
                <a:ea typeface="Arial"/>
                <a:cs typeface="Arial"/>
                <a:sym typeface="Arial"/>
              </a:rPr>
              <a:t>💚</a:t>
            </a:r>
            <a:r>
              <a:rPr lang="en"/>
              <a:t> Infrastructure</a:t>
            </a:r>
            <a:endParaRPr/>
          </a:p>
        </p:txBody>
      </p:sp>
      <p:sp>
        <p:nvSpPr>
          <p:cNvPr id="235" name="Google Shape;235;p53"/>
          <p:cNvSpPr txBox="1"/>
          <p:nvPr>
            <p:ph idx="1" type="body"/>
          </p:nvPr>
        </p:nvSpPr>
        <p:spPr>
          <a:xfrm>
            <a:off x="746939" y="1182700"/>
            <a:ext cx="7782000" cy="3197400"/>
          </a:xfrm>
          <a:prstGeom prst="rect">
            <a:avLst/>
          </a:prstGeom>
        </p:spPr>
        <p:txBody>
          <a:bodyPr anchorCtr="0" anchor="t" bIns="91425" lIns="0" spcFirstLastPara="1" rIns="91425" wrap="square" tIns="91425">
            <a:noAutofit/>
          </a:bodyPr>
          <a:lstStyle/>
          <a:p>
            <a:pPr indent="-355600" lvl="0" marL="457200" rtl="0" algn="l">
              <a:spcBef>
                <a:spcPts val="1000"/>
              </a:spcBef>
              <a:spcAft>
                <a:spcPts val="0"/>
              </a:spcAft>
              <a:buSzPts val="2000"/>
              <a:buChar char="–"/>
            </a:pPr>
            <a:r>
              <a:rPr lang="en" sz="2000"/>
              <a:t>Very early adopter of modern infrastructure and practices</a:t>
            </a:r>
            <a:endParaRPr sz="2000"/>
          </a:p>
          <a:p>
            <a:pPr indent="-355600" lvl="0" marL="457200" rtl="0" algn="l">
              <a:spcBef>
                <a:spcPts val="800"/>
              </a:spcBef>
              <a:spcAft>
                <a:spcPts val="0"/>
              </a:spcAft>
              <a:buSzPts val="2000"/>
              <a:buChar char="–"/>
            </a:pPr>
            <a:r>
              <a:rPr lang="en" sz="2000"/>
              <a:t>Microservice user for a decade</a:t>
            </a:r>
            <a:endParaRPr sz="2000"/>
          </a:p>
          <a:p>
            <a:pPr indent="-355600" lvl="0" marL="457200" rtl="0" algn="l">
              <a:spcBef>
                <a:spcPts val="800"/>
              </a:spcBef>
              <a:spcAft>
                <a:spcPts val="0"/>
              </a:spcAft>
              <a:buSzPts val="2000"/>
              <a:buChar char="–"/>
            </a:pPr>
            <a:r>
              <a:rPr lang="en" sz="2000"/>
              <a:t>Now pursuing things like micro-features</a:t>
            </a:r>
            <a:endParaRPr sz="2000"/>
          </a:p>
          <a:p>
            <a:pPr indent="-355600" lvl="0" marL="457200" rtl="0" algn="l">
              <a:spcBef>
                <a:spcPts val="800"/>
              </a:spcBef>
              <a:spcAft>
                <a:spcPts val="0"/>
              </a:spcAft>
              <a:buSzPts val="2000"/>
              <a:buChar char="–"/>
            </a:pPr>
            <a:r>
              <a:rPr lang="en" sz="2000"/>
              <a:t>Long-time practitioner of autonomous teams, rapid-release, </a:t>
            </a:r>
            <a:br>
              <a:rPr lang="en" sz="2000"/>
            </a:br>
            <a:r>
              <a:rPr lang="en" sz="2000"/>
              <a:t>operations in squads (devops), and more </a:t>
            </a:r>
            <a:endParaRPr sz="2000"/>
          </a:p>
          <a:p>
            <a:pPr indent="0" lvl="0" marL="0" rtl="0" algn="l">
              <a:spcBef>
                <a:spcPts val="800"/>
              </a:spcBef>
              <a:spcAft>
                <a:spcPts val="0"/>
              </a:spcAft>
              <a:buNone/>
            </a:pPr>
            <a:r>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9" name="Shape 239"/>
        <p:cNvGrpSpPr/>
        <p:nvPr/>
      </p:nvGrpSpPr>
      <p:grpSpPr>
        <a:xfrm>
          <a:off x="0" y="0"/>
          <a:ext cx="0" cy="0"/>
          <a:chOff x="0" y="0"/>
          <a:chExt cx="0" cy="0"/>
        </a:xfrm>
      </p:grpSpPr>
      <p:sp>
        <p:nvSpPr>
          <p:cNvPr id="240" name="Google Shape;240;p54"/>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But, we built most of this ourselves</a:t>
            </a:r>
            <a:endParaRPr/>
          </a:p>
        </p:txBody>
      </p:sp>
      <p:pic>
        <p:nvPicPr>
          <p:cNvPr id="241" name="Google Shape;241;p54"/>
          <p:cNvPicPr preferRelativeResize="0"/>
          <p:nvPr/>
        </p:nvPicPr>
        <p:blipFill>
          <a:blip r:embed="rId3">
            <a:alphaModFix/>
          </a:blip>
          <a:stretch>
            <a:fillRect/>
          </a:stretch>
        </p:blipFill>
        <p:spPr>
          <a:xfrm>
            <a:off x="1052973" y="1420973"/>
            <a:ext cx="1655075" cy="1247544"/>
          </a:xfrm>
          <a:prstGeom prst="rect">
            <a:avLst/>
          </a:prstGeom>
          <a:noFill/>
          <a:ln>
            <a:noFill/>
          </a:ln>
        </p:spPr>
      </p:pic>
      <p:pic>
        <p:nvPicPr>
          <p:cNvPr id="242" name="Google Shape;242;p54"/>
          <p:cNvPicPr preferRelativeResize="0"/>
          <p:nvPr/>
        </p:nvPicPr>
        <p:blipFill>
          <a:blip r:embed="rId4">
            <a:alphaModFix/>
          </a:blip>
          <a:stretch>
            <a:fillRect/>
          </a:stretch>
        </p:blipFill>
        <p:spPr>
          <a:xfrm>
            <a:off x="6052325" y="1443900"/>
            <a:ext cx="1257218" cy="1282875"/>
          </a:xfrm>
          <a:prstGeom prst="rect">
            <a:avLst/>
          </a:prstGeom>
          <a:noFill/>
          <a:ln>
            <a:noFill/>
          </a:ln>
        </p:spPr>
      </p:pic>
      <p:pic>
        <p:nvPicPr>
          <p:cNvPr id="243" name="Google Shape;243;p54"/>
          <p:cNvPicPr preferRelativeResize="0"/>
          <p:nvPr/>
        </p:nvPicPr>
        <p:blipFill>
          <a:blip r:embed="rId5">
            <a:alphaModFix/>
          </a:blip>
          <a:stretch>
            <a:fillRect/>
          </a:stretch>
        </p:blipFill>
        <p:spPr>
          <a:xfrm>
            <a:off x="3499238" y="1598986"/>
            <a:ext cx="1862000" cy="800650"/>
          </a:xfrm>
          <a:prstGeom prst="rect">
            <a:avLst/>
          </a:prstGeom>
          <a:noFill/>
          <a:ln>
            <a:noFill/>
          </a:ln>
        </p:spPr>
      </p:pic>
      <p:sp>
        <p:nvSpPr>
          <p:cNvPr id="244" name="Google Shape;244;p54"/>
          <p:cNvSpPr txBox="1"/>
          <p:nvPr/>
        </p:nvSpPr>
        <p:spPr>
          <a:xfrm>
            <a:off x="1199814" y="2695363"/>
            <a:ext cx="15138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We </a:t>
            </a:r>
            <a:r>
              <a:rPr lang="en">
                <a:latin typeface="Proxima Nova"/>
                <a:ea typeface="Proxima Nova"/>
                <a:cs typeface="Proxima Nova"/>
                <a:sym typeface="Proxima Nova"/>
              </a:rPr>
              <a:t>have</a:t>
            </a:r>
            <a:r>
              <a:rPr b="1" lang="en">
                <a:latin typeface="Proxima Nova"/>
                <a:ea typeface="Proxima Nova"/>
                <a:cs typeface="Proxima Nova"/>
                <a:sym typeface="Proxima Nova"/>
              </a:rPr>
              <a:t> Helios</a:t>
            </a:r>
            <a:endParaRPr b="1">
              <a:latin typeface="Proxima Nova"/>
              <a:ea typeface="Proxima Nova"/>
              <a:cs typeface="Proxima Nova"/>
              <a:sym typeface="Proxima Nova"/>
            </a:endParaRPr>
          </a:p>
        </p:txBody>
      </p:sp>
      <p:sp>
        <p:nvSpPr>
          <p:cNvPr id="245" name="Google Shape;245;p54"/>
          <p:cNvSpPr txBox="1"/>
          <p:nvPr/>
        </p:nvSpPr>
        <p:spPr>
          <a:xfrm>
            <a:off x="3673351" y="2365125"/>
            <a:ext cx="15138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We built</a:t>
            </a:r>
            <a:r>
              <a:rPr b="1" lang="en">
                <a:latin typeface="Proxima Nova"/>
                <a:ea typeface="Proxima Nova"/>
                <a:cs typeface="Proxima Nova"/>
                <a:sym typeface="Proxima Nova"/>
              </a:rPr>
              <a:t> Hermes</a:t>
            </a:r>
            <a:endParaRPr b="1">
              <a:latin typeface="Proxima Nova"/>
              <a:ea typeface="Proxima Nova"/>
              <a:cs typeface="Proxima Nova"/>
              <a:sym typeface="Proxima Nova"/>
            </a:endParaRPr>
          </a:p>
        </p:txBody>
      </p:sp>
      <p:sp>
        <p:nvSpPr>
          <p:cNvPr id="246" name="Google Shape;246;p54"/>
          <p:cNvSpPr txBox="1"/>
          <p:nvPr/>
        </p:nvSpPr>
        <p:spPr>
          <a:xfrm>
            <a:off x="7309550" y="1876700"/>
            <a:ext cx="11094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We built</a:t>
            </a:r>
            <a:r>
              <a:rPr b="1" lang="en">
                <a:latin typeface="Proxima Nova"/>
                <a:ea typeface="Proxima Nova"/>
                <a:cs typeface="Proxima Nova"/>
                <a:sym typeface="Proxima Nova"/>
              </a:rPr>
              <a:t> Alien</a:t>
            </a:r>
            <a:endParaRPr b="1">
              <a:latin typeface="Proxima Nova"/>
              <a:ea typeface="Proxima Nova"/>
              <a:cs typeface="Proxima Nova"/>
              <a:sym typeface="Proxima Nova"/>
            </a:endParaRPr>
          </a:p>
        </p:txBody>
      </p:sp>
      <p:pic>
        <p:nvPicPr>
          <p:cNvPr id="247" name="Google Shape;247;p54"/>
          <p:cNvPicPr preferRelativeResize="0"/>
          <p:nvPr/>
        </p:nvPicPr>
        <p:blipFill>
          <a:blip r:embed="rId6">
            <a:alphaModFix/>
          </a:blip>
          <a:stretch>
            <a:fillRect/>
          </a:stretch>
        </p:blipFill>
        <p:spPr>
          <a:xfrm>
            <a:off x="979048" y="3588985"/>
            <a:ext cx="1922023" cy="680100"/>
          </a:xfrm>
          <a:prstGeom prst="rect">
            <a:avLst/>
          </a:prstGeom>
          <a:noFill/>
          <a:ln>
            <a:noFill/>
          </a:ln>
        </p:spPr>
      </p:pic>
      <p:sp>
        <p:nvSpPr>
          <p:cNvPr id="248" name="Google Shape;248;p54"/>
          <p:cNvSpPr txBox="1"/>
          <p:nvPr/>
        </p:nvSpPr>
        <p:spPr>
          <a:xfrm>
            <a:off x="1339039" y="4233500"/>
            <a:ext cx="15138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See</a:t>
            </a:r>
            <a:r>
              <a:rPr b="1" lang="en">
                <a:latin typeface="Proxima Nova"/>
                <a:ea typeface="Proxima Nova"/>
                <a:cs typeface="Proxima Nova"/>
                <a:sym typeface="Proxima Nova"/>
              </a:rPr>
              <a:t> Apollo</a:t>
            </a:r>
            <a:endParaRPr b="1">
              <a:latin typeface="Proxima Nova"/>
              <a:ea typeface="Proxima Nova"/>
              <a:cs typeface="Proxima Nova"/>
              <a:sym typeface="Proxima Nova"/>
            </a:endParaRPr>
          </a:p>
        </p:txBody>
      </p:sp>
      <p:pic>
        <p:nvPicPr>
          <p:cNvPr id="249" name="Google Shape;249;p54"/>
          <p:cNvPicPr preferRelativeResize="0"/>
          <p:nvPr/>
        </p:nvPicPr>
        <p:blipFill>
          <a:blip r:embed="rId7">
            <a:alphaModFix/>
          </a:blip>
          <a:stretch>
            <a:fillRect/>
          </a:stretch>
        </p:blipFill>
        <p:spPr>
          <a:xfrm>
            <a:off x="6123950" y="3259200"/>
            <a:ext cx="1109400" cy="1529564"/>
          </a:xfrm>
          <a:prstGeom prst="rect">
            <a:avLst/>
          </a:prstGeom>
          <a:noFill/>
          <a:ln>
            <a:noFill/>
          </a:ln>
        </p:spPr>
      </p:pic>
      <p:sp>
        <p:nvSpPr>
          <p:cNvPr id="250" name="Google Shape;250;p54"/>
          <p:cNvSpPr txBox="1"/>
          <p:nvPr/>
        </p:nvSpPr>
        <p:spPr>
          <a:xfrm>
            <a:off x="7260396" y="3588975"/>
            <a:ext cx="9753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We have</a:t>
            </a:r>
            <a:r>
              <a:rPr b="1" lang="en">
                <a:latin typeface="Proxima Nova"/>
                <a:ea typeface="Proxima Nova"/>
                <a:cs typeface="Proxima Nova"/>
                <a:sym typeface="Proxima Nova"/>
              </a:rPr>
              <a:t> Celo</a:t>
            </a:r>
            <a:endParaRPr b="1">
              <a:latin typeface="Proxima Nova"/>
              <a:ea typeface="Proxima Nova"/>
              <a:cs typeface="Proxima Nova"/>
              <a:sym typeface="Proxima Nova"/>
            </a:endParaRPr>
          </a:p>
        </p:txBody>
      </p:sp>
      <p:pic>
        <p:nvPicPr>
          <p:cNvPr id="251" name="Google Shape;251;p54"/>
          <p:cNvPicPr preferRelativeResize="0"/>
          <p:nvPr/>
        </p:nvPicPr>
        <p:blipFill>
          <a:blip r:embed="rId8">
            <a:alphaModFix/>
          </a:blip>
          <a:stretch>
            <a:fillRect/>
          </a:stretch>
        </p:blipFill>
        <p:spPr>
          <a:xfrm>
            <a:off x="3693400" y="3069744"/>
            <a:ext cx="1513800" cy="1331731"/>
          </a:xfrm>
          <a:prstGeom prst="rect">
            <a:avLst/>
          </a:prstGeom>
          <a:noFill/>
          <a:ln>
            <a:noFill/>
          </a:ln>
        </p:spPr>
      </p:pic>
      <p:sp>
        <p:nvSpPr>
          <p:cNvPr id="252" name="Google Shape;252;p54"/>
          <p:cNvSpPr txBox="1"/>
          <p:nvPr/>
        </p:nvSpPr>
        <p:spPr>
          <a:xfrm>
            <a:off x="3597150" y="4401475"/>
            <a:ext cx="16551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We created</a:t>
            </a:r>
            <a:r>
              <a:rPr b="1" lang="en">
                <a:latin typeface="Proxima Nova"/>
                <a:ea typeface="Proxima Nova"/>
                <a:cs typeface="Proxima Nova"/>
                <a:sym typeface="Proxima Nova"/>
              </a:rPr>
              <a:t> Heroic</a:t>
            </a:r>
            <a:endParaRPr b="1">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55"/>
          <p:cNvSpPr txBox="1"/>
          <p:nvPr>
            <p:ph idx="1" type="body"/>
          </p:nvPr>
        </p:nvSpPr>
        <p:spPr>
          <a:xfrm>
            <a:off x="746939" y="1182700"/>
            <a:ext cx="7782000" cy="3197400"/>
          </a:xfrm>
          <a:prstGeom prst="rect">
            <a:avLst/>
          </a:prstGeom>
        </p:spPr>
        <p:txBody>
          <a:bodyPr anchorCtr="0" anchor="t" bIns="91425" lIns="0" spcFirstLastPara="1" rIns="91425" wrap="square" tIns="91425">
            <a:noAutofit/>
          </a:bodyPr>
          <a:lstStyle/>
          <a:p>
            <a:pPr indent="-355600" lvl="0" marL="457200" rtl="0" algn="l">
              <a:spcBef>
                <a:spcPts val="1000"/>
              </a:spcBef>
              <a:spcAft>
                <a:spcPts val="0"/>
              </a:spcAft>
              <a:buClr>
                <a:schemeClr val="lt1"/>
              </a:buClr>
              <a:buSzPts val="2000"/>
              <a:buChar char="–"/>
            </a:pPr>
            <a:r>
              <a:rPr lang="en" sz="2000">
                <a:solidFill>
                  <a:schemeClr val="lt1"/>
                </a:solidFill>
              </a:rPr>
              <a:t>Over 200 million monthly active users</a:t>
            </a:r>
            <a:endParaRPr sz="2000">
              <a:solidFill>
                <a:schemeClr val="lt1"/>
              </a:solidFill>
            </a:endParaRPr>
          </a:p>
          <a:p>
            <a:pPr indent="-355600" lvl="0" marL="457200" rtl="0" algn="l">
              <a:spcBef>
                <a:spcPts val="0"/>
              </a:spcBef>
              <a:spcAft>
                <a:spcPts val="0"/>
              </a:spcAft>
              <a:buSzPts val="2000"/>
              <a:buChar char="–"/>
            </a:pPr>
            <a:r>
              <a:rPr lang="en" sz="2000"/>
              <a:t>Over 2500 microservices</a:t>
            </a:r>
            <a:endParaRPr sz="2000"/>
          </a:p>
          <a:p>
            <a:pPr indent="-355600" lvl="0" marL="457200" rtl="0" algn="l">
              <a:spcBef>
                <a:spcPts val="0"/>
              </a:spcBef>
              <a:spcAft>
                <a:spcPts val="0"/>
              </a:spcAft>
              <a:buClr>
                <a:schemeClr val="lt1"/>
              </a:buClr>
              <a:buSzPts val="2000"/>
              <a:buChar char="–"/>
            </a:pPr>
            <a:r>
              <a:rPr lang="en" sz="2000">
                <a:solidFill>
                  <a:schemeClr val="lt1"/>
                </a:solidFill>
              </a:rPr>
              <a:t>Over 8 million QPS at our perimeter</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Billions of captured events per hour</a:t>
            </a:r>
            <a:endParaRPr sz="2000">
              <a:solidFill>
                <a:schemeClr val="lt1"/>
              </a:solidFill>
            </a:endParaRPr>
          </a:p>
          <a:p>
            <a:pPr indent="-355600" lvl="0" marL="457200" rtl="0" algn="l">
              <a:spcBef>
                <a:spcPts val="0"/>
              </a:spcBef>
              <a:spcAft>
                <a:spcPts val="0"/>
              </a:spcAft>
              <a:buSzPts val="2000"/>
              <a:buChar char="–"/>
            </a:pPr>
            <a:r>
              <a:rPr lang="en" sz="2000"/>
              <a:t>Hundreds of deployments per day</a:t>
            </a:r>
            <a:endParaRPr sz="2000"/>
          </a:p>
          <a:p>
            <a:pPr indent="-355600" lvl="0" marL="457200" rtl="0" algn="l">
              <a:spcBef>
                <a:spcPts val="0"/>
              </a:spcBef>
              <a:spcAft>
                <a:spcPts val="0"/>
              </a:spcAft>
              <a:buSzPts val="2000"/>
              <a:buChar char="–"/>
            </a:pPr>
            <a:r>
              <a:rPr lang="en" sz="2000"/>
              <a:t>222 open projects at </a:t>
            </a:r>
            <a:r>
              <a:rPr lang="en" sz="2000">
                <a:solidFill>
                  <a:srgbClr val="1ED760"/>
                </a:solidFill>
              </a:rPr>
              <a:t>github.com/spotify</a:t>
            </a:r>
            <a:endParaRPr sz="2000">
              <a:solidFill>
                <a:srgbClr val="1ED760"/>
              </a:solidFill>
            </a:endParaRPr>
          </a:p>
          <a:p>
            <a:pPr indent="0" lvl="0" marL="0" rtl="0" algn="l">
              <a:spcBef>
                <a:spcPts val="1000"/>
              </a:spcBef>
              <a:spcAft>
                <a:spcPts val="0"/>
              </a:spcAft>
              <a:buNone/>
            </a:pPr>
            <a:r>
              <a:t/>
            </a:r>
            <a:endParaRPr sz="2000"/>
          </a:p>
          <a:p>
            <a:pPr indent="0" lvl="0" marL="0" rtl="0" algn="l">
              <a:spcBef>
                <a:spcPts val="1000"/>
              </a:spcBef>
              <a:spcAft>
                <a:spcPts val="0"/>
              </a:spcAft>
              <a:buNone/>
            </a:pPr>
            <a:r>
              <a:rPr lang="en" sz="2000"/>
              <a:t>TL;DR: Lots of scale moving at high speed</a:t>
            </a:r>
            <a:endParaRPr sz="2000"/>
          </a:p>
        </p:txBody>
      </p:sp>
      <p:sp>
        <p:nvSpPr>
          <p:cNvPr id="258" name="Google Shape;258;p55"/>
          <p:cNvSpPr txBox="1"/>
          <p:nvPr>
            <p:ph type="title"/>
          </p:nvPr>
        </p:nvSpPr>
        <p:spPr>
          <a:xfrm>
            <a:off x="687900" y="459975"/>
            <a:ext cx="7615800" cy="680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run our infrastructure at scale</a:t>
            </a:r>
            <a:endParaRPr/>
          </a:p>
        </p:txBody>
      </p:sp>
      <p:sp>
        <p:nvSpPr>
          <p:cNvPr id="259" name="Google Shape;259;p55"/>
          <p:cNvSpPr/>
          <p:nvPr/>
        </p:nvSpPr>
        <p:spPr>
          <a:xfrm rot="5400000">
            <a:off x="7988965" y="90"/>
            <a:ext cx="1157400" cy="1156200"/>
          </a:xfrm>
          <a:prstGeom prst="diagStripe">
            <a:avLst>
              <a:gd fmla="val 50000" name="adj"/>
            </a:avLst>
          </a:prstGeom>
          <a:solidFill>
            <a:srgbClr val="1ED760"/>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5"/>
          <p:cNvSpPr txBox="1"/>
          <p:nvPr/>
        </p:nvSpPr>
        <p:spPr>
          <a:xfrm rot="2701744">
            <a:off x="8083331" y="229587"/>
            <a:ext cx="1254761" cy="418961"/>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274E13"/>
                </a:solidFill>
              </a:rPr>
              <a:t>Already public</a:t>
            </a:r>
            <a:endParaRPr sz="1200">
              <a:solidFill>
                <a:srgbClr val="274E1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Effect filter="fade" transition="in">
                                      <p:cBhvr>
                                        <p:cTn dur="1000"/>
                                        <p:tgtEl>
                                          <p:spTgt spid="25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animEffect filter="fade" transition="in">
                                      <p:cBhvr>
                                        <p:cTn dur="1000"/>
                                        <p:tgtEl>
                                          <p:spTgt spid="25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animEffect filter="fade" transition="in">
                                      <p:cBhvr>
                                        <p:cTn dur="1000"/>
                                        <p:tgtEl>
                                          <p:spTgt spid="25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animEffect filter="fade" transition="in">
                                      <p:cBhvr>
                                        <p:cTn dur="1000"/>
                                        <p:tgtEl>
                                          <p:spTgt spid="25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animEffect filter="fade" transition="in">
                                      <p:cBhvr>
                                        <p:cTn dur="1000"/>
                                        <p:tgtEl>
                                          <p:spTgt spid="25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5" st="5"/>
                                            </p:txEl>
                                          </p:spTgt>
                                        </p:tgtEl>
                                        <p:attrNameLst>
                                          <p:attrName>style.visibility</p:attrName>
                                        </p:attrNameLst>
                                      </p:cBhvr>
                                      <p:to>
                                        <p:strVal val="visible"/>
                                      </p:to>
                                    </p:set>
                                    <p:animEffect filter="fade" transition="in">
                                      <p:cBhvr>
                                        <p:cTn dur="1000"/>
                                        <p:tgtEl>
                                          <p:spTgt spid="25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6" st="6"/>
                                            </p:txEl>
                                          </p:spTgt>
                                        </p:tgtEl>
                                        <p:attrNameLst>
                                          <p:attrName>style.visibility</p:attrName>
                                        </p:attrNameLst>
                                      </p:cBhvr>
                                      <p:to>
                                        <p:strVal val="visible"/>
                                      </p:to>
                                    </p:set>
                                    <p:animEffect filter="fade" transition="in">
                                      <p:cBhvr>
                                        <p:cTn dur="1000"/>
                                        <p:tgtEl>
                                          <p:spTgt spid="25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7">
                                            <p:txEl>
                                              <p:pRg end="7" st="7"/>
                                            </p:txEl>
                                          </p:spTgt>
                                        </p:tgtEl>
                                        <p:attrNameLst>
                                          <p:attrName>style.visibility</p:attrName>
                                        </p:attrNameLst>
                                      </p:cBhvr>
                                      <p:to>
                                        <p:strVal val="visible"/>
                                      </p:to>
                                    </p:set>
                                    <p:animEffect filter="fade" transition="in">
                                      <p:cBhvr>
                                        <p:cTn dur="1000"/>
                                        <p:tgtEl>
                                          <p:spTgt spid="25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ctric Midnight - Markkoh">
  <a:themeElements>
    <a:clrScheme name="Violet Salmon">
      <a:dk1>
        <a:srgbClr val="482540"/>
      </a:dk1>
      <a:lt1>
        <a:srgbClr val="FFFFFF"/>
      </a:lt1>
      <a:dk2>
        <a:srgbClr val="482540"/>
      </a:dk2>
      <a:lt2>
        <a:srgbClr val="FFFFFF"/>
      </a:lt2>
      <a:accent1>
        <a:srgbClr val="3E283E"/>
      </a:accent1>
      <a:accent2>
        <a:srgbClr val="9D0A84"/>
      </a:accent2>
      <a:accent3>
        <a:srgbClr val="E91394"/>
      </a:accent3>
      <a:accent4>
        <a:srgbClr val="F0598F"/>
      </a:accent4>
      <a:accent5>
        <a:srgbClr val="FEC1C8"/>
      </a:accent5>
      <a:accent6>
        <a:srgbClr val="A487BC"/>
      </a:accent6>
      <a:hlink>
        <a:srgbClr val="FEC1C8"/>
      </a:hlink>
      <a:folHlink>
        <a:srgbClr val="FEC1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